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1.png" ContentType="image/png"/>
  <Override PartName="/ppt/media/image2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8633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889380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8372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8633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889380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8372160" y="4622760"/>
            <a:ext cx="771480" cy="4102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34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588600" y="367920"/>
            <a:ext cx="7886520" cy="2509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8372160" y="4622760"/>
            <a:ext cx="771480" cy="4102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/>
          </p:nvPr>
        </p:nvSpPr>
        <p:spPr>
          <a:xfrm>
            <a:off x="8633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/>
          </p:nvPr>
        </p:nvSpPr>
        <p:spPr>
          <a:xfrm>
            <a:off x="889380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/>
          </p:nvPr>
        </p:nvSpPr>
        <p:spPr>
          <a:xfrm>
            <a:off x="8372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4" name="PlaceHolder 6"/>
          <p:cNvSpPr>
            <a:spLocks noGrp="1"/>
          </p:cNvSpPr>
          <p:nvPr>
            <p:ph/>
          </p:nvPr>
        </p:nvSpPr>
        <p:spPr>
          <a:xfrm>
            <a:off x="8633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5" name="PlaceHolder 7"/>
          <p:cNvSpPr>
            <a:spLocks noGrp="1"/>
          </p:cNvSpPr>
          <p:nvPr>
            <p:ph/>
          </p:nvPr>
        </p:nvSpPr>
        <p:spPr>
          <a:xfrm>
            <a:off x="889380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34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588600" y="367920"/>
            <a:ext cx="7886520" cy="2509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360" cy="6858360"/>
          </a:xfrm>
          <a:prstGeom prst="straightConnector1">
            <a:avLst/>
          </a:prstGeom>
          <a:ln w="76200">
            <a:solidFill>
              <a:srgbClr val="00b050"/>
            </a:solidFill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816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9960" cy="3243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Séance 78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9440" cy="32436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Modifiez le style du titre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X/X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6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9120" cy="35964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Connecteur droit 7"/>
          <p:cNvCxnSpPr/>
          <p:nvPr/>
        </p:nvCxnSpPr>
        <p:spPr>
          <a:xfrm flipV="1">
            <a:off x="0" y="0"/>
            <a:ext cx="360" cy="6858360"/>
          </a:xfrm>
          <a:prstGeom prst="straightConnector1">
            <a:avLst/>
          </a:prstGeom>
          <a:ln w="76200">
            <a:solidFill>
              <a:srgbClr val="00b050"/>
            </a:solidFill>
          </a:ln>
        </p:spPr>
      </p:cxnSp>
      <p:sp>
        <p:nvSpPr>
          <p:cNvPr id="44" name="ZoneTexte 8"/>
          <p:cNvSpPr/>
          <p:nvPr/>
        </p:nvSpPr>
        <p:spPr>
          <a:xfrm>
            <a:off x="39240" y="346320"/>
            <a:ext cx="84816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Rectangle 9"/>
          <p:cNvSpPr/>
          <p:nvPr/>
        </p:nvSpPr>
        <p:spPr>
          <a:xfrm>
            <a:off x="7934400" y="0"/>
            <a:ext cx="1209960" cy="3243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Séance 78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Rectangle 10"/>
          <p:cNvSpPr/>
          <p:nvPr/>
        </p:nvSpPr>
        <p:spPr>
          <a:xfrm>
            <a:off x="39240" y="0"/>
            <a:ext cx="7849440" cy="32436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Modifiez le style du titre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X/X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49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9120" cy="35964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Rectangle 19"/>
          <p:cNvSpPr/>
          <p:nvPr/>
        </p:nvSpPr>
        <p:spPr>
          <a:xfrm>
            <a:off x="0" y="330120"/>
            <a:ext cx="9143640" cy="65275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87" name="ZoneTexte 13"/>
          <p:cNvSpPr/>
          <p:nvPr/>
        </p:nvSpPr>
        <p:spPr>
          <a:xfrm>
            <a:off x="1495440" y="3009960"/>
            <a:ext cx="6431760" cy="2039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</a:rPr>
              <a:t>CE2 : Je sais soustraire en ligne.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</a:rPr>
              <a:t>CM1 : Je sais additionner les nombres décimaux.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88" name="Image 14" descr=""/>
          <p:cNvPicPr/>
          <p:nvPr/>
        </p:nvPicPr>
        <p:blipFill>
          <a:blip r:embed="rId1"/>
          <a:stretch/>
        </p:blipFill>
        <p:spPr>
          <a:xfrm>
            <a:off x="3654360" y="571320"/>
            <a:ext cx="1834920" cy="12657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3" name="ZoneTexte 48"/>
          <p:cNvSpPr/>
          <p:nvPr/>
        </p:nvSpPr>
        <p:spPr>
          <a:xfrm>
            <a:off x="302400" y="1116360"/>
            <a:ext cx="544068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542 – 5 = …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4" name="ZoneTexte 51"/>
          <p:cNvSpPr/>
          <p:nvPr/>
        </p:nvSpPr>
        <p:spPr>
          <a:xfrm>
            <a:off x="302400" y="1951560"/>
            <a:ext cx="75823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373 – 4 = …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5" name="ZoneTexte 52"/>
          <p:cNvSpPr/>
          <p:nvPr/>
        </p:nvSpPr>
        <p:spPr>
          <a:xfrm>
            <a:off x="302400" y="2720880"/>
            <a:ext cx="632736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834 – 7 = …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6" name="ZoneTexte 53"/>
          <p:cNvSpPr/>
          <p:nvPr/>
        </p:nvSpPr>
        <p:spPr>
          <a:xfrm>
            <a:off x="302400" y="3490200"/>
            <a:ext cx="52765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912 – 8 = …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7" name="ZoneTexte 54"/>
          <p:cNvSpPr/>
          <p:nvPr/>
        </p:nvSpPr>
        <p:spPr>
          <a:xfrm>
            <a:off x="302400" y="4219200"/>
            <a:ext cx="52765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565 – 9 = …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8" name="ZoneTexte 55"/>
          <p:cNvSpPr/>
          <p:nvPr/>
        </p:nvSpPr>
        <p:spPr>
          <a:xfrm>
            <a:off x="302400" y="4947840"/>
            <a:ext cx="52765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1 221 – 7 = …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9" name=""/>
          <p:cNvSpPr/>
          <p:nvPr/>
        </p:nvSpPr>
        <p:spPr>
          <a:xfrm>
            <a:off x="3377880" y="31824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0" name=""/>
          <p:cNvSpPr/>
          <p:nvPr/>
        </p:nvSpPr>
        <p:spPr>
          <a:xfrm>
            <a:off x="7871760" y="33264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1" name=""/>
          <p:cNvSpPr/>
          <p:nvPr/>
        </p:nvSpPr>
        <p:spPr>
          <a:xfrm flipV="1">
            <a:off x="4500360" y="36864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252000" bIns="252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322" name="ZoneTexte 62"/>
          <p:cNvSpPr/>
          <p:nvPr/>
        </p:nvSpPr>
        <p:spPr>
          <a:xfrm>
            <a:off x="5400000" y="900000"/>
            <a:ext cx="397692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5,6 – 0,5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3" name="Titre 8"/>
          <p:cNvSpPr txBox="1"/>
          <p:nvPr/>
        </p:nvSpPr>
        <p:spPr>
          <a:xfrm>
            <a:off x="4614480" y="399240"/>
            <a:ext cx="176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5" name="ZoneTexte 56"/>
          <p:cNvSpPr/>
          <p:nvPr/>
        </p:nvSpPr>
        <p:spPr>
          <a:xfrm>
            <a:off x="302400" y="1116360"/>
            <a:ext cx="544068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542 – 5 = …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6" name="ZoneTexte 57"/>
          <p:cNvSpPr/>
          <p:nvPr/>
        </p:nvSpPr>
        <p:spPr>
          <a:xfrm>
            <a:off x="302400" y="1951560"/>
            <a:ext cx="75823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373 – 4 = …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7" name="ZoneTexte 58"/>
          <p:cNvSpPr/>
          <p:nvPr/>
        </p:nvSpPr>
        <p:spPr>
          <a:xfrm>
            <a:off x="302400" y="2720880"/>
            <a:ext cx="632736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834 – 7 = …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8" name="ZoneTexte 59"/>
          <p:cNvSpPr/>
          <p:nvPr/>
        </p:nvSpPr>
        <p:spPr>
          <a:xfrm>
            <a:off x="302400" y="3490200"/>
            <a:ext cx="52765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912 – 8 = …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9" name="ZoneTexte 60"/>
          <p:cNvSpPr/>
          <p:nvPr/>
        </p:nvSpPr>
        <p:spPr>
          <a:xfrm>
            <a:off x="302400" y="4219200"/>
            <a:ext cx="52765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565 – 9 = …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0" name="ZoneTexte 61"/>
          <p:cNvSpPr/>
          <p:nvPr/>
        </p:nvSpPr>
        <p:spPr>
          <a:xfrm>
            <a:off x="302400" y="4947840"/>
            <a:ext cx="52765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1 221 – 7 = …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1" name=""/>
          <p:cNvSpPr/>
          <p:nvPr/>
        </p:nvSpPr>
        <p:spPr>
          <a:xfrm>
            <a:off x="3377880" y="31824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2" name=""/>
          <p:cNvSpPr/>
          <p:nvPr/>
        </p:nvSpPr>
        <p:spPr>
          <a:xfrm>
            <a:off x="7871760" y="33264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3" name=""/>
          <p:cNvSpPr/>
          <p:nvPr/>
        </p:nvSpPr>
        <p:spPr>
          <a:xfrm flipV="1">
            <a:off x="4500360" y="36864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252000" bIns="252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334" name="Titre 13"/>
          <p:cNvSpPr txBox="1"/>
          <p:nvPr/>
        </p:nvSpPr>
        <p:spPr>
          <a:xfrm>
            <a:off x="4604040" y="389160"/>
            <a:ext cx="214560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5" name="ZoneTexte 97"/>
          <p:cNvSpPr/>
          <p:nvPr/>
        </p:nvSpPr>
        <p:spPr>
          <a:xfrm>
            <a:off x="5400000" y="900360"/>
            <a:ext cx="397692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5,6 – 0,5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6" name="ZoneTexte 98"/>
          <p:cNvSpPr/>
          <p:nvPr/>
        </p:nvSpPr>
        <p:spPr>
          <a:xfrm>
            <a:off x="4680000" y="1800360"/>
            <a:ext cx="4567680" cy="699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5 + 0,6 – 0,5 = …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7" name="ZoneTexte 100"/>
          <p:cNvSpPr/>
          <p:nvPr/>
        </p:nvSpPr>
        <p:spPr>
          <a:xfrm>
            <a:off x="7734240" y="1781640"/>
            <a:ext cx="1053720" cy="6998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5,1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338" name="Groupe 5"/>
          <p:cNvGrpSpPr/>
          <p:nvPr/>
        </p:nvGrpSpPr>
        <p:grpSpPr>
          <a:xfrm>
            <a:off x="5100120" y="3621240"/>
            <a:ext cx="3600000" cy="2034720"/>
            <a:chOff x="5100120" y="3621240"/>
            <a:chExt cx="3600000" cy="2034720"/>
          </a:xfrm>
        </p:grpSpPr>
        <p:sp>
          <p:nvSpPr>
            <p:cNvPr id="339" name="Rectangle 42"/>
            <p:cNvSpPr/>
            <p:nvPr/>
          </p:nvSpPr>
          <p:spPr>
            <a:xfrm>
              <a:off x="5100120" y="3625200"/>
              <a:ext cx="903600" cy="7405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4400" spc="-1" strike="noStrike">
                  <a:solidFill>
                    <a:srgbClr val="c00000"/>
                  </a:solidFill>
                  <a:latin typeface="Aptos"/>
                  <a:ea typeface="DejaVu Sans"/>
                </a:rPr>
                <a:t>D</a:t>
              </a:r>
              <a:endParaRPr b="0" lang="fr-FR" sz="4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40" name="Rectangle 43"/>
            <p:cNvSpPr/>
            <p:nvPr/>
          </p:nvSpPr>
          <p:spPr>
            <a:xfrm>
              <a:off x="6004080" y="3625200"/>
              <a:ext cx="903600" cy="7405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4400" spc="-1" strike="noStrike">
                  <a:solidFill>
                    <a:srgbClr val="0070c0"/>
                  </a:solidFill>
                  <a:latin typeface="Aptos"/>
                  <a:ea typeface="DejaVu Sans"/>
                </a:rPr>
                <a:t>U</a:t>
              </a:r>
              <a:endParaRPr b="0" lang="fr-FR" sz="4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41" name="Rectangle 44"/>
            <p:cNvSpPr/>
            <p:nvPr/>
          </p:nvSpPr>
          <p:spPr>
            <a:xfrm>
              <a:off x="5100120" y="4366800"/>
              <a:ext cx="903600" cy="1289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  <a:p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  <a:p>
              <a:r>
                <a:rPr b="1" lang="fr-FR" sz="1950" spc="-1" strike="noStrike">
                  <a:solidFill>
                    <a:srgbClr val="000000"/>
                  </a:solidFill>
                  <a:latin typeface="Apto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</a:rPr>
                <a:t>-</a:t>
              </a:r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</p:txBody>
        </p:sp>
        <p:sp>
          <p:nvSpPr>
            <p:cNvPr id="342" name="Rectangle 45"/>
            <p:cNvSpPr/>
            <p:nvPr/>
          </p:nvSpPr>
          <p:spPr>
            <a:xfrm>
              <a:off x="6004080" y="4366800"/>
              <a:ext cx="903600" cy="1289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r>
                <a:rPr b="1" lang="fr-FR" sz="1950" spc="-1" strike="noStrike">
                  <a:solidFill>
                    <a:srgbClr val="000000"/>
                  </a:solidFill>
                  <a:latin typeface="Apto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</a:rPr>
                <a:t>5</a:t>
              </a:r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  <a:p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  <a:p>
              <a:r>
                <a:rPr b="1" lang="fr-FR" sz="1950" spc="-1" strike="noStrike">
                  <a:solidFill>
                    <a:srgbClr val="000000"/>
                  </a:solidFill>
                  <a:latin typeface="Apto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</a:rPr>
                <a:t>0</a:t>
              </a:r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</p:txBody>
        </p:sp>
        <p:sp>
          <p:nvSpPr>
            <p:cNvPr id="343" name="Rectangle 46"/>
            <p:cNvSpPr/>
            <p:nvPr/>
          </p:nvSpPr>
          <p:spPr>
            <a:xfrm>
              <a:off x="6890760" y="3621240"/>
              <a:ext cx="903600" cy="7408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29160" tIns="45000" bIns="45000" anchor="t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200" spc="-1" strike="noStrike">
                  <a:solidFill>
                    <a:srgbClr val="747474"/>
                  </a:solidFill>
                  <a:latin typeface="Aptos"/>
                  <a:ea typeface="DejaVu Sans"/>
                </a:rPr>
                <a:t>dixièmes</a:t>
              </a:r>
              <a:endParaRPr b="1" lang="fr-FR" sz="1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44" name="Rectangle 47"/>
            <p:cNvSpPr/>
            <p:nvPr/>
          </p:nvSpPr>
          <p:spPr>
            <a:xfrm>
              <a:off x="7796520" y="3625200"/>
              <a:ext cx="903600" cy="7405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29160" tIns="45000" bIns="45000" anchor="t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200" spc="-1" strike="noStrike">
                  <a:solidFill>
                    <a:srgbClr val="747474"/>
                  </a:solidFill>
                  <a:latin typeface="Aptos"/>
                  <a:ea typeface="DejaVu Sans"/>
                </a:rPr>
                <a:t>centièmes</a:t>
              </a:r>
              <a:endParaRPr b="1" lang="fr-FR" sz="1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45" name="Rectangle 48"/>
            <p:cNvSpPr/>
            <p:nvPr/>
          </p:nvSpPr>
          <p:spPr>
            <a:xfrm>
              <a:off x="6892200" y="4366800"/>
              <a:ext cx="903960" cy="1289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r>
                <a:rPr b="1" lang="fr-FR" sz="1950" spc="-1" strike="noStrike">
                  <a:solidFill>
                    <a:srgbClr val="000000"/>
                  </a:solidFill>
                  <a:latin typeface="Apto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</a:rPr>
                <a:t>6</a:t>
              </a:r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  <a:p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  <a:p>
              <a:r>
                <a:rPr b="1" lang="fr-FR" sz="1950" spc="-1" strike="noStrike">
                  <a:solidFill>
                    <a:srgbClr val="000000"/>
                  </a:solidFill>
                  <a:latin typeface="Apto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</a:rPr>
                <a:t>5</a:t>
              </a:r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</p:txBody>
        </p:sp>
        <p:sp>
          <p:nvSpPr>
            <p:cNvPr id="346" name="Rectangle 49"/>
            <p:cNvSpPr/>
            <p:nvPr/>
          </p:nvSpPr>
          <p:spPr>
            <a:xfrm>
              <a:off x="7794720" y="4366800"/>
              <a:ext cx="903600" cy="1289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</p:txBody>
        </p:sp>
        <p:sp>
          <p:nvSpPr>
            <p:cNvPr id="347" name="ZoneTexte 101"/>
            <p:cNvSpPr/>
            <p:nvPr/>
          </p:nvSpPr>
          <p:spPr>
            <a:xfrm>
              <a:off x="6716160" y="4162320"/>
              <a:ext cx="697680" cy="821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480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,</a:t>
              </a:r>
              <a:endParaRPr b="0" lang="fr-FR" sz="4800" spc="-1" strike="noStrike">
                <a:solidFill>
                  <a:srgbClr val="000000"/>
                </a:solidFill>
                <a:latin typeface="Arial"/>
              </a:endParaRPr>
            </a:p>
          </p:txBody>
        </p:sp>
        <mc:AlternateContent>
          <mc:Choice xmlns:a14="http://schemas.microsoft.com/office/drawing/2010/main" Requires="a14">
            <p:sp>
              <p:nvSpPr>
                <p:cNvPr id="348" name="ZoneTexte 102"/>
                <p:cNvSpPr txBox="1"/>
                <p:nvPr/>
              </p:nvSpPr>
              <p:spPr>
                <a:xfrm>
                  <a:off x="7093800" y="3908880"/>
                  <a:ext cx="552960" cy="37152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f>
                        <m:num>
                          <m:r>
                            <m:t xml:space="preserve">1</m:t>
                          </m:r>
                        </m:num>
                        <m:den>
                          <m:r>
                            <m:t xml:space="preserve">10</m:t>
                          </m:r>
                        </m:den>
                      </m:f>
                      <m:r>
                        <m:t xml:space="preserve">=</m:t>
                      </m:r>
                      <m:r>
                        <m:t xml:space="preserve">0,1</m:t>
                      </m:r>
                    </m:oMath>
                  </a14:m>
                </a:p>
              </p:txBody>
            </p:sp>
          </mc:Choice>
          <mc:Fallback/>
        </mc:AlternateContent>
        <mc:AlternateContent>
          <mc:Choice xmlns:a14="http://schemas.microsoft.com/office/drawing/2010/main" Requires="a14">
            <p:sp>
              <p:nvSpPr>
                <p:cNvPr id="349" name="ZoneTexte 103"/>
                <p:cNvSpPr txBox="1"/>
                <p:nvPr/>
              </p:nvSpPr>
              <p:spPr>
                <a:xfrm>
                  <a:off x="7927560" y="3924000"/>
                  <a:ext cx="708120" cy="37116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f>
                        <m:num>
                          <m:r>
                            <m:t xml:space="preserve">1</m:t>
                          </m:r>
                        </m:num>
                        <m:den>
                          <m:r>
                            <m:t xml:space="preserve">100</m:t>
                          </m:r>
                        </m:den>
                      </m:f>
                      <m:r>
                        <m:t xml:space="preserve">=</m:t>
                      </m:r>
                      <m:r>
                        <m:t xml:space="preserve">0,01</m:t>
                      </m:r>
                    </m:oMath>
                  </a14:m>
                </a:p>
              </p:txBody>
            </p:sp>
          </mc:Choice>
          <mc:Fallback/>
        </mc:AlternateContent>
        <p:sp>
          <p:nvSpPr>
            <p:cNvPr id="350" name="ZoneTexte 104"/>
            <p:cNvSpPr/>
            <p:nvPr/>
          </p:nvSpPr>
          <p:spPr>
            <a:xfrm>
              <a:off x="6699960" y="4740480"/>
              <a:ext cx="697680" cy="821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480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,</a:t>
              </a:r>
              <a:endParaRPr b="0" lang="fr-FR" sz="48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351" name=""/>
          <p:cNvSpPr/>
          <p:nvPr/>
        </p:nvSpPr>
        <p:spPr>
          <a:xfrm>
            <a:off x="5079960" y="5653800"/>
            <a:ext cx="2714400" cy="1044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26000" bIns="126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352" name="ZoneTexte 105"/>
          <p:cNvSpPr/>
          <p:nvPr/>
        </p:nvSpPr>
        <p:spPr>
          <a:xfrm>
            <a:off x="7088400" y="5724000"/>
            <a:ext cx="429120" cy="6998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3" name="ZoneTexte 106"/>
          <p:cNvSpPr/>
          <p:nvPr/>
        </p:nvSpPr>
        <p:spPr>
          <a:xfrm>
            <a:off x="6647760" y="5724000"/>
            <a:ext cx="429120" cy="6998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 </a:t>
            </a: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,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4" name="ZoneTexte 107"/>
          <p:cNvSpPr/>
          <p:nvPr/>
        </p:nvSpPr>
        <p:spPr>
          <a:xfrm>
            <a:off x="6217920" y="5724000"/>
            <a:ext cx="429120" cy="6998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5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6" name="ZoneTexte 38"/>
          <p:cNvSpPr/>
          <p:nvPr/>
        </p:nvSpPr>
        <p:spPr>
          <a:xfrm>
            <a:off x="302400" y="1116360"/>
            <a:ext cx="544068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542 – 5 = …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7" name="ZoneTexte 40"/>
          <p:cNvSpPr/>
          <p:nvPr/>
        </p:nvSpPr>
        <p:spPr>
          <a:xfrm>
            <a:off x="302400" y="1951560"/>
            <a:ext cx="75823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373 – 4 = …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8" name="ZoneTexte 41"/>
          <p:cNvSpPr/>
          <p:nvPr/>
        </p:nvSpPr>
        <p:spPr>
          <a:xfrm>
            <a:off x="302400" y="2720880"/>
            <a:ext cx="632736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834 – 7 = …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9" name="ZoneTexte 42"/>
          <p:cNvSpPr/>
          <p:nvPr/>
        </p:nvSpPr>
        <p:spPr>
          <a:xfrm>
            <a:off x="302400" y="3490200"/>
            <a:ext cx="52765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912 – 8 = …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0" name="ZoneTexte 45"/>
          <p:cNvSpPr/>
          <p:nvPr/>
        </p:nvSpPr>
        <p:spPr>
          <a:xfrm>
            <a:off x="302400" y="4219200"/>
            <a:ext cx="52765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565 – 9 = …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1" name="ZoneTexte 47"/>
          <p:cNvSpPr/>
          <p:nvPr/>
        </p:nvSpPr>
        <p:spPr>
          <a:xfrm>
            <a:off x="302400" y="4947840"/>
            <a:ext cx="52765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1 221 – 7 = …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2" name=""/>
          <p:cNvSpPr/>
          <p:nvPr/>
        </p:nvSpPr>
        <p:spPr>
          <a:xfrm>
            <a:off x="3377880" y="31824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3" name=""/>
          <p:cNvSpPr/>
          <p:nvPr/>
        </p:nvSpPr>
        <p:spPr>
          <a:xfrm>
            <a:off x="7871760" y="33264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4" name=""/>
          <p:cNvSpPr/>
          <p:nvPr/>
        </p:nvSpPr>
        <p:spPr>
          <a:xfrm flipV="1">
            <a:off x="4500360" y="36864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252000" bIns="252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365" name="ZoneTexte 63"/>
          <p:cNvSpPr/>
          <p:nvPr/>
        </p:nvSpPr>
        <p:spPr>
          <a:xfrm>
            <a:off x="5400000" y="900000"/>
            <a:ext cx="397692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3,2 + 0,4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6" name="Titre 9"/>
          <p:cNvSpPr txBox="1"/>
          <p:nvPr/>
        </p:nvSpPr>
        <p:spPr>
          <a:xfrm>
            <a:off x="4614480" y="399240"/>
            <a:ext cx="176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8" name="ZoneTexte 3"/>
          <p:cNvSpPr/>
          <p:nvPr/>
        </p:nvSpPr>
        <p:spPr>
          <a:xfrm>
            <a:off x="302400" y="1116360"/>
            <a:ext cx="544068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542 – 5 = …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9" name="ZoneTexte 4"/>
          <p:cNvSpPr/>
          <p:nvPr/>
        </p:nvSpPr>
        <p:spPr>
          <a:xfrm>
            <a:off x="302400" y="1951560"/>
            <a:ext cx="75823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373 – 4 = …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0" name="ZoneTexte 5"/>
          <p:cNvSpPr/>
          <p:nvPr/>
        </p:nvSpPr>
        <p:spPr>
          <a:xfrm>
            <a:off x="302400" y="2720880"/>
            <a:ext cx="632736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834 – 7 = …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1" name="ZoneTexte 8"/>
          <p:cNvSpPr/>
          <p:nvPr/>
        </p:nvSpPr>
        <p:spPr>
          <a:xfrm>
            <a:off x="302400" y="3490200"/>
            <a:ext cx="52765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912 – 8 = …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2" name="ZoneTexte 2"/>
          <p:cNvSpPr/>
          <p:nvPr/>
        </p:nvSpPr>
        <p:spPr>
          <a:xfrm>
            <a:off x="302400" y="4219200"/>
            <a:ext cx="52765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565 – 9 = …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3" name="ZoneTexte 6"/>
          <p:cNvSpPr/>
          <p:nvPr/>
        </p:nvSpPr>
        <p:spPr>
          <a:xfrm>
            <a:off x="302400" y="4947840"/>
            <a:ext cx="52765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1 221 – 7 = …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4" name="ZoneTexte 7"/>
          <p:cNvSpPr/>
          <p:nvPr/>
        </p:nvSpPr>
        <p:spPr>
          <a:xfrm>
            <a:off x="2569680" y="1077120"/>
            <a:ext cx="125640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4800" spc="-1" strike="noStrike">
                <a:solidFill>
                  <a:srgbClr val="00b050"/>
                </a:solidFill>
                <a:latin typeface="Calibri"/>
              </a:rPr>
              <a:t>537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5" name="ZoneTexte 9"/>
          <p:cNvSpPr/>
          <p:nvPr/>
        </p:nvSpPr>
        <p:spPr>
          <a:xfrm>
            <a:off x="2569680" y="1923120"/>
            <a:ext cx="220608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4800" spc="-1" strike="noStrike">
                <a:solidFill>
                  <a:srgbClr val="00b050"/>
                </a:solidFill>
                <a:latin typeface="Calibri"/>
              </a:rPr>
              <a:t>369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6" name="ZoneTexte 10"/>
          <p:cNvSpPr/>
          <p:nvPr/>
        </p:nvSpPr>
        <p:spPr>
          <a:xfrm>
            <a:off x="2528640" y="2682720"/>
            <a:ext cx="220608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4800" spc="-1" strike="noStrike">
                <a:solidFill>
                  <a:srgbClr val="00b050"/>
                </a:solidFill>
                <a:latin typeface="Calibri"/>
              </a:rPr>
              <a:t>827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7" name="ZoneTexte 11"/>
          <p:cNvSpPr/>
          <p:nvPr/>
        </p:nvSpPr>
        <p:spPr>
          <a:xfrm>
            <a:off x="2485080" y="3482280"/>
            <a:ext cx="220608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4800" spc="-1" strike="noStrike">
                <a:solidFill>
                  <a:srgbClr val="00b050"/>
                </a:solidFill>
                <a:latin typeface="Calibri"/>
              </a:rPr>
              <a:t>904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8" name="ZoneTexte 12"/>
          <p:cNvSpPr/>
          <p:nvPr/>
        </p:nvSpPr>
        <p:spPr>
          <a:xfrm>
            <a:off x="2528640" y="4185720"/>
            <a:ext cx="220608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4800" spc="-1" strike="noStrike">
                <a:solidFill>
                  <a:srgbClr val="00b050"/>
                </a:solidFill>
                <a:latin typeface="Calibri"/>
              </a:rPr>
              <a:t>556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9" name="ZoneTexte 13"/>
          <p:cNvSpPr/>
          <p:nvPr/>
        </p:nvSpPr>
        <p:spPr>
          <a:xfrm>
            <a:off x="2950920" y="4925880"/>
            <a:ext cx="220608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4800" spc="-1" strike="noStrike">
                <a:solidFill>
                  <a:srgbClr val="00b050"/>
                </a:solidFill>
                <a:latin typeface="Calibri"/>
              </a:rPr>
              <a:t>1 214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0" name=""/>
          <p:cNvSpPr/>
          <p:nvPr/>
        </p:nvSpPr>
        <p:spPr>
          <a:xfrm>
            <a:off x="3377880" y="31824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1" name=""/>
          <p:cNvSpPr/>
          <p:nvPr/>
        </p:nvSpPr>
        <p:spPr>
          <a:xfrm>
            <a:off x="7871760" y="33264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2" name=""/>
          <p:cNvSpPr/>
          <p:nvPr/>
        </p:nvSpPr>
        <p:spPr>
          <a:xfrm flipV="1">
            <a:off x="4500360" y="36864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252000" bIns="252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383" name="Titre 14"/>
          <p:cNvSpPr txBox="1"/>
          <p:nvPr/>
        </p:nvSpPr>
        <p:spPr>
          <a:xfrm>
            <a:off x="4604040" y="389160"/>
            <a:ext cx="214560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4" name="ZoneTexte 108"/>
          <p:cNvSpPr/>
          <p:nvPr/>
        </p:nvSpPr>
        <p:spPr>
          <a:xfrm>
            <a:off x="5400000" y="900360"/>
            <a:ext cx="397692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3,2 + 0,4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5" name="ZoneTexte 109"/>
          <p:cNvSpPr/>
          <p:nvPr/>
        </p:nvSpPr>
        <p:spPr>
          <a:xfrm>
            <a:off x="4680000" y="1800360"/>
            <a:ext cx="4567680" cy="699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3 + 0,2 + 0,4 = …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6" name="ZoneTexte 111"/>
          <p:cNvSpPr/>
          <p:nvPr/>
        </p:nvSpPr>
        <p:spPr>
          <a:xfrm>
            <a:off x="7672320" y="1791360"/>
            <a:ext cx="1053720" cy="6998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3,6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387" name="Groupe 7"/>
          <p:cNvGrpSpPr/>
          <p:nvPr/>
        </p:nvGrpSpPr>
        <p:grpSpPr>
          <a:xfrm>
            <a:off x="5100120" y="3621240"/>
            <a:ext cx="3600000" cy="2034720"/>
            <a:chOff x="5100120" y="3621240"/>
            <a:chExt cx="3600000" cy="2034720"/>
          </a:xfrm>
        </p:grpSpPr>
        <p:sp>
          <p:nvSpPr>
            <p:cNvPr id="388" name="Rectangle 50"/>
            <p:cNvSpPr/>
            <p:nvPr/>
          </p:nvSpPr>
          <p:spPr>
            <a:xfrm>
              <a:off x="5100120" y="3625200"/>
              <a:ext cx="903600" cy="7405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4400" spc="-1" strike="noStrike">
                  <a:solidFill>
                    <a:srgbClr val="c00000"/>
                  </a:solidFill>
                  <a:latin typeface="Aptos"/>
                  <a:ea typeface="DejaVu Sans"/>
                </a:rPr>
                <a:t>D</a:t>
              </a:r>
              <a:endParaRPr b="0" lang="fr-FR" sz="4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89" name="Rectangle 51"/>
            <p:cNvSpPr/>
            <p:nvPr/>
          </p:nvSpPr>
          <p:spPr>
            <a:xfrm>
              <a:off x="6004080" y="3625200"/>
              <a:ext cx="903600" cy="7405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4400" spc="-1" strike="noStrike">
                  <a:solidFill>
                    <a:srgbClr val="0070c0"/>
                  </a:solidFill>
                  <a:latin typeface="Aptos"/>
                  <a:ea typeface="DejaVu Sans"/>
                </a:rPr>
                <a:t>U</a:t>
              </a:r>
              <a:endParaRPr b="0" lang="fr-FR" sz="4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90" name="Rectangle 52"/>
            <p:cNvSpPr/>
            <p:nvPr/>
          </p:nvSpPr>
          <p:spPr>
            <a:xfrm>
              <a:off x="5100120" y="4366800"/>
              <a:ext cx="903600" cy="1289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  <a:p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  <a:p>
              <a:r>
                <a:rPr b="1" lang="fr-FR" sz="1950" spc="-1" strike="noStrike">
                  <a:solidFill>
                    <a:srgbClr val="000000"/>
                  </a:solidFill>
                  <a:latin typeface="Apto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</a:rPr>
                <a:t>+</a:t>
              </a:r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</p:txBody>
        </p:sp>
        <p:sp>
          <p:nvSpPr>
            <p:cNvPr id="391" name="Rectangle 53"/>
            <p:cNvSpPr/>
            <p:nvPr/>
          </p:nvSpPr>
          <p:spPr>
            <a:xfrm>
              <a:off x="6004080" y="4366800"/>
              <a:ext cx="903600" cy="1289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r>
                <a:rPr b="1" lang="fr-FR" sz="1950" spc="-1" strike="noStrike">
                  <a:solidFill>
                    <a:srgbClr val="000000"/>
                  </a:solidFill>
                  <a:latin typeface="Apto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</a:rPr>
                <a:t>3</a:t>
              </a:r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  <a:p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  <a:p>
              <a:r>
                <a:rPr b="1" lang="fr-FR" sz="1950" spc="-1" strike="noStrike">
                  <a:solidFill>
                    <a:srgbClr val="000000"/>
                  </a:solidFill>
                  <a:latin typeface="Apto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</a:rPr>
                <a:t>0</a:t>
              </a:r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</p:txBody>
        </p:sp>
        <p:sp>
          <p:nvSpPr>
            <p:cNvPr id="392" name="Rectangle 54"/>
            <p:cNvSpPr/>
            <p:nvPr/>
          </p:nvSpPr>
          <p:spPr>
            <a:xfrm>
              <a:off x="6890760" y="3621240"/>
              <a:ext cx="903600" cy="7408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29160" tIns="45000" bIns="45000" anchor="t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200" spc="-1" strike="noStrike">
                  <a:solidFill>
                    <a:srgbClr val="747474"/>
                  </a:solidFill>
                  <a:latin typeface="Aptos"/>
                  <a:ea typeface="DejaVu Sans"/>
                </a:rPr>
                <a:t>dixièmes</a:t>
              </a:r>
              <a:endParaRPr b="1" lang="fr-FR" sz="1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93" name="Rectangle 55"/>
            <p:cNvSpPr/>
            <p:nvPr/>
          </p:nvSpPr>
          <p:spPr>
            <a:xfrm>
              <a:off x="7796520" y="3625200"/>
              <a:ext cx="903600" cy="7405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29160" tIns="45000" bIns="45000" anchor="t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200" spc="-1" strike="noStrike">
                  <a:solidFill>
                    <a:srgbClr val="747474"/>
                  </a:solidFill>
                  <a:latin typeface="Aptos"/>
                  <a:ea typeface="DejaVu Sans"/>
                </a:rPr>
                <a:t>centièmes</a:t>
              </a:r>
              <a:endParaRPr b="1" lang="fr-FR" sz="1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94" name="Rectangle 56"/>
            <p:cNvSpPr/>
            <p:nvPr/>
          </p:nvSpPr>
          <p:spPr>
            <a:xfrm>
              <a:off x="6892200" y="4366800"/>
              <a:ext cx="903960" cy="1289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r>
                <a:rPr b="1" lang="fr-FR" sz="1950" spc="-1" strike="noStrike">
                  <a:solidFill>
                    <a:srgbClr val="000000"/>
                  </a:solidFill>
                  <a:latin typeface="Apto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</a:rPr>
                <a:t>2</a:t>
              </a:r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  <a:p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  <a:p>
              <a:r>
                <a:rPr b="1" lang="fr-FR" sz="1950" spc="-1" strike="noStrike">
                  <a:solidFill>
                    <a:srgbClr val="000000"/>
                  </a:solidFill>
                  <a:latin typeface="Apto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</a:rPr>
                <a:t>4</a:t>
              </a:r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</p:txBody>
        </p:sp>
        <p:sp>
          <p:nvSpPr>
            <p:cNvPr id="395" name="Rectangle 57"/>
            <p:cNvSpPr/>
            <p:nvPr/>
          </p:nvSpPr>
          <p:spPr>
            <a:xfrm>
              <a:off x="7794720" y="4366800"/>
              <a:ext cx="903600" cy="1289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</p:txBody>
        </p:sp>
        <p:sp>
          <p:nvSpPr>
            <p:cNvPr id="396" name="ZoneTexte 112"/>
            <p:cNvSpPr/>
            <p:nvPr/>
          </p:nvSpPr>
          <p:spPr>
            <a:xfrm>
              <a:off x="6716160" y="4162320"/>
              <a:ext cx="697680" cy="821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480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,</a:t>
              </a:r>
              <a:endParaRPr b="0" lang="fr-FR" sz="4800" spc="-1" strike="noStrike">
                <a:solidFill>
                  <a:srgbClr val="000000"/>
                </a:solidFill>
                <a:latin typeface="Arial"/>
              </a:endParaRPr>
            </a:p>
          </p:txBody>
        </p:sp>
        <mc:AlternateContent>
          <mc:Choice xmlns:a14="http://schemas.microsoft.com/office/drawing/2010/main" Requires="a14">
            <p:sp>
              <p:nvSpPr>
                <p:cNvPr id="397" name="ZoneTexte 113"/>
                <p:cNvSpPr txBox="1"/>
                <p:nvPr/>
              </p:nvSpPr>
              <p:spPr>
                <a:xfrm>
                  <a:off x="7093800" y="3908880"/>
                  <a:ext cx="552960" cy="37152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f>
                        <m:num>
                          <m:r>
                            <m:t xml:space="preserve">1</m:t>
                          </m:r>
                        </m:num>
                        <m:den>
                          <m:r>
                            <m:t xml:space="preserve">10</m:t>
                          </m:r>
                        </m:den>
                      </m:f>
                      <m:r>
                        <m:t xml:space="preserve">=</m:t>
                      </m:r>
                      <m:r>
                        <m:t xml:space="preserve">0,1</m:t>
                      </m:r>
                    </m:oMath>
                  </a14:m>
                </a:p>
              </p:txBody>
            </p:sp>
          </mc:Choice>
          <mc:Fallback/>
        </mc:AlternateContent>
        <mc:AlternateContent>
          <mc:Choice xmlns:a14="http://schemas.microsoft.com/office/drawing/2010/main" Requires="a14">
            <p:sp>
              <p:nvSpPr>
                <p:cNvPr id="398" name="ZoneTexte 114"/>
                <p:cNvSpPr txBox="1"/>
                <p:nvPr/>
              </p:nvSpPr>
              <p:spPr>
                <a:xfrm>
                  <a:off x="7927560" y="3924000"/>
                  <a:ext cx="708120" cy="37116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f>
                        <m:num>
                          <m:r>
                            <m:t xml:space="preserve">1</m:t>
                          </m:r>
                        </m:num>
                        <m:den>
                          <m:r>
                            <m:t xml:space="preserve">100</m:t>
                          </m:r>
                        </m:den>
                      </m:f>
                      <m:r>
                        <m:t xml:space="preserve">=</m:t>
                      </m:r>
                      <m:r>
                        <m:t xml:space="preserve">0,01</m:t>
                      </m:r>
                    </m:oMath>
                  </a14:m>
                </a:p>
              </p:txBody>
            </p:sp>
          </mc:Choice>
          <mc:Fallback/>
        </mc:AlternateContent>
        <p:sp>
          <p:nvSpPr>
            <p:cNvPr id="399" name="ZoneTexte 115"/>
            <p:cNvSpPr/>
            <p:nvPr/>
          </p:nvSpPr>
          <p:spPr>
            <a:xfrm>
              <a:off x="6699960" y="4740480"/>
              <a:ext cx="697680" cy="821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480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,</a:t>
              </a:r>
              <a:endParaRPr b="0" lang="fr-FR" sz="48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400" name=""/>
          <p:cNvSpPr/>
          <p:nvPr/>
        </p:nvSpPr>
        <p:spPr>
          <a:xfrm>
            <a:off x="5079960" y="5653800"/>
            <a:ext cx="2714400" cy="1044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26000" bIns="126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401" name="ZoneTexte 116"/>
          <p:cNvSpPr/>
          <p:nvPr/>
        </p:nvSpPr>
        <p:spPr>
          <a:xfrm>
            <a:off x="7088400" y="5724000"/>
            <a:ext cx="429120" cy="6998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6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2" name="ZoneTexte 117"/>
          <p:cNvSpPr/>
          <p:nvPr/>
        </p:nvSpPr>
        <p:spPr>
          <a:xfrm>
            <a:off x="6647760" y="5724000"/>
            <a:ext cx="429120" cy="6998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 </a:t>
            </a: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,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3" name="ZoneTexte 118"/>
          <p:cNvSpPr/>
          <p:nvPr/>
        </p:nvSpPr>
        <p:spPr>
          <a:xfrm>
            <a:off x="6217920" y="5724000"/>
            <a:ext cx="429120" cy="6998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3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21" dur="indefinite" restart="never" nodeType="tmRoot">
          <p:childTnLst>
            <p:seq>
              <p:cTn id="222" dur="indefinite" nodeType="mainSeq">
                <p:childTnLst>
                  <p:par>
                    <p:cTn id="223" fill="hold">
                      <p:stCondLst>
                        <p:cond delay="indefinite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7" dur="500"/>
                                        <p:tgtEl>
                                          <p:spTgt spid="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8" fill="hold">
                      <p:stCondLst>
                        <p:cond delay="indefinite"/>
                      </p:stCondLst>
                      <p:childTnLst>
                        <p:par>
                          <p:cTn id="229" fill="hold">
                            <p:stCondLst>
                              <p:cond delay="0"/>
                            </p:stCondLst>
                            <p:childTnLst>
                              <p:par>
                                <p:cTn id="23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32" dur="500"/>
                                        <p:tgtEl>
                                          <p:spTgt spid="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3" fill="hold">
                      <p:stCondLst>
                        <p:cond delay="indefinite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37" dur="500"/>
                                        <p:tgtEl>
                                          <p:spTgt spid="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8" fill="hold">
                      <p:stCondLst>
                        <p:cond delay="indefinite"/>
                      </p:stCondLst>
                      <p:childTnLst>
                        <p:par>
                          <p:cTn id="239" fill="hold">
                            <p:stCondLst>
                              <p:cond delay="0"/>
                            </p:stCondLst>
                            <p:childTnLst>
                              <p:par>
                                <p:cTn id="24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42" dur="500"/>
                                        <p:tgtEl>
                                          <p:spTgt spid="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3" fill="hold">
                      <p:stCondLst>
                        <p:cond delay="indefinite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47" dur="500"/>
                                        <p:tgtEl>
                                          <p:spTgt spid="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8" fill="hold">
                      <p:stCondLst>
                        <p:cond delay="indefinite"/>
                      </p:stCondLst>
                      <p:childTnLst>
                        <p:par>
                          <p:cTn id="249" fill="hold">
                            <p:stCondLst>
                              <p:cond delay="0"/>
                            </p:stCondLst>
                            <p:childTnLst>
                              <p:par>
                                <p:cTn id="25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52" dur="50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Observe la stratégie.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/>
          </p:nvPr>
        </p:nvSpPr>
        <p:spPr>
          <a:xfrm>
            <a:off x="7761960" y="3018240"/>
            <a:ext cx="137124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EXEMPLE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1" name="ZoneTexte 5"/>
          <p:cNvSpPr/>
          <p:nvPr/>
        </p:nvSpPr>
        <p:spPr>
          <a:xfrm>
            <a:off x="2028240" y="900000"/>
            <a:ext cx="397692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165 – 6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ZoneTexte 39"/>
          <p:cNvSpPr/>
          <p:nvPr/>
        </p:nvSpPr>
        <p:spPr>
          <a:xfrm>
            <a:off x="4435920" y="900000"/>
            <a:ext cx="1788120" cy="8215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ff0000"/>
                </a:solidFill>
                <a:latin typeface="Calibri"/>
              </a:rPr>
              <a:t>159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93" name="Connecteur droit 33"/>
          <p:cNvCxnSpPr/>
          <p:nvPr/>
        </p:nvCxnSpPr>
        <p:spPr>
          <a:xfrm>
            <a:off x="2672280" y="2923200"/>
            <a:ext cx="360" cy="354600"/>
          </a:xfrm>
          <a:prstGeom prst="straightConnector1">
            <a:avLst/>
          </a:prstGeom>
          <a:ln w="19050">
            <a:solidFill>
              <a:srgbClr val="000000"/>
            </a:solidFill>
          </a:ln>
        </p:spPr>
      </p:cxnSp>
      <p:grpSp>
        <p:nvGrpSpPr>
          <p:cNvPr id="94" name="Groupe 11"/>
          <p:cNvGrpSpPr/>
          <p:nvPr/>
        </p:nvGrpSpPr>
        <p:grpSpPr>
          <a:xfrm>
            <a:off x="1080000" y="2917440"/>
            <a:ext cx="6804000" cy="363960"/>
            <a:chOff x="1080000" y="2917440"/>
            <a:chExt cx="6804000" cy="363960"/>
          </a:xfrm>
        </p:grpSpPr>
        <p:cxnSp>
          <p:nvCxnSpPr>
            <p:cNvPr id="95" name="Connecteur droit 25"/>
            <p:cNvCxnSpPr/>
            <p:nvPr/>
          </p:nvCxnSpPr>
          <p:spPr>
            <a:xfrm>
              <a:off x="1080000" y="3277440"/>
              <a:ext cx="6804360" cy="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96" name="Connecteur droit 26"/>
            <p:cNvCxnSpPr/>
            <p:nvPr/>
          </p:nvCxnSpPr>
          <p:spPr>
            <a:xfrm>
              <a:off x="1081800" y="291744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97" name="Connecteur droit 29"/>
            <p:cNvCxnSpPr/>
            <p:nvPr/>
          </p:nvCxnSpPr>
          <p:spPr>
            <a:xfrm>
              <a:off x="5951880" y="2921040"/>
              <a:ext cx="36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</p:grpSp>
      <p:sp>
        <p:nvSpPr>
          <p:cNvPr id="98" name="ZoneTexte 37"/>
          <p:cNvSpPr/>
          <p:nvPr/>
        </p:nvSpPr>
        <p:spPr>
          <a:xfrm>
            <a:off x="5575320" y="2498040"/>
            <a:ext cx="900720" cy="63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165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Flèche : courbe vers le bas 41"/>
          <p:cNvSpPr/>
          <p:nvPr/>
        </p:nvSpPr>
        <p:spPr>
          <a:xfrm flipH="1">
            <a:off x="2526480" y="2002320"/>
            <a:ext cx="3493440" cy="600480"/>
          </a:xfrm>
          <a:prstGeom prst="curvedDownArrow">
            <a:avLst>
              <a:gd name="adj1" fmla="val 6307"/>
              <a:gd name="adj2" fmla="val 50000"/>
              <a:gd name="adj3" fmla="val 25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0" name="ZoneTexte 43"/>
          <p:cNvSpPr/>
          <p:nvPr/>
        </p:nvSpPr>
        <p:spPr>
          <a:xfrm>
            <a:off x="3393000" y="2517840"/>
            <a:ext cx="898200" cy="63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767171"/>
                </a:solidFill>
                <a:latin typeface="Calibri"/>
              </a:rPr>
              <a:t>160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ZoneTexte 44"/>
          <p:cNvSpPr/>
          <p:nvPr/>
        </p:nvSpPr>
        <p:spPr>
          <a:xfrm>
            <a:off x="4024800" y="1620000"/>
            <a:ext cx="71172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ff0000"/>
                </a:solidFill>
                <a:latin typeface="Calibri"/>
              </a:rPr>
              <a:t>–</a:t>
            </a:r>
            <a:r>
              <a:rPr b="0" lang="fr-FR" sz="3600" spc="-1" strike="noStrike">
                <a:solidFill>
                  <a:srgbClr val="ff0000"/>
                </a:solidFill>
                <a:latin typeface="Calibri"/>
              </a:rPr>
              <a:t>6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Flèche : courbe vers le bas 23"/>
          <p:cNvSpPr/>
          <p:nvPr/>
        </p:nvSpPr>
        <p:spPr>
          <a:xfrm flipH="1">
            <a:off x="3742920" y="2267280"/>
            <a:ext cx="2276640" cy="390960"/>
          </a:xfrm>
          <a:prstGeom prst="curvedDownArrow">
            <a:avLst>
              <a:gd name="adj1" fmla="val 6307"/>
              <a:gd name="adj2" fmla="val 50000"/>
              <a:gd name="adj3" fmla="val 25000"/>
            </a:avLst>
          </a:prstGeom>
          <a:noFill/>
          <a:ln>
            <a:solidFill>
              <a:srgbClr val="4472c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3" name="ZoneTexte 46"/>
          <p:cNvSpPr/>
          <p:nvPr/>
        </p:nvSpPr>
        <p:spPr>
          <a:xfrm>
            <a:off x="4692240" y="2206800"/>
            <a:ext cx="71136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4472c4"/>
                </a:solidFill>
                <a:latin typeface="Calibri"/>
              </a:rPr>
              <a:t>–</a:t>
            </a:r>
            <a:r>
              <a:rPr b="0" lang="fr-FR" sz="3600" spc="-1" strike="noStrike">
                <a:solidFill>
                  <a:srgbClr val="4472c4"/>
                </a:solidFill>
                <a:latin typeface="Calibri"/>
              </a:rPr>
              <a:t>5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04" name="Connecteur droit 47"/>
          <p:cNvCxnSpPr/>
          <p:nvPr/>
        </p:nvCxnSpPr>
        <p:spPr>
          <a:xfrm>
            <a:off x="3891600" y="2917440"/>
            <a:ext cx="360" cy="354240"/>
          </a:xfrm>
          <a:prstGeom prst="straightConnector1">
            <a:avLst/>
          </a:prstGeom>
          <a:ln w="19050">
            <a:solidFill>
              <a:srgbClr val="000000"/>
            </a:solidFill>
          </a:ln>
        </p:spPr>
      </p:cxnSp>
      <p:sp>
        <p:nvSpPr>
          <p:cNvPr id="105" name="Flèche : courbe vers le bas 48"/>
          <p:cNvSpPr/>
          <p:nvPr/>
        </p:nvSpPr>
        <p:spPr>
          <a:xfrm flipH="1">
            <a:off x="2602800" y="2255040"/>
            <a:ext cx="1288440" cy="390960"/>
          </a:xfrm>
          <a:prstGeom prst="curvedDownArrow">
            <a:avLst>
              <a:gd name="adj1" fmla="val 6307"/>
              <a:gd name="adj2" fmla="val 50000"/>
              <a:gd name="adj3" fmla="val 25000"/>
            </a:avLst>
          </a:prstGeom>
          <a:noFill/>
          <a:ln>
            <a:solidFill>
              <a:srgbClr val="4472c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6" name="ZoneTexte 49"/>
          <p:cNvSpPr/>
          <p:nvPr/>
        </p:nvSpPr>
        <p:spPr>
          <a:xfrm>
            <a:off x="3041640" y="2194200"/>
            <a:ext cx="68400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4472c4"/>
                </a:solidFill>
                <a:latin typeface="Calibri"/>
              </a:rPr>
              <a:t>–</a:t>
            </a:r>
            <a:r>
              <a:rPr b="0" lang="fr-FR" sz="3600" spc="-1" strike="noStrike">
                <a:solidFill>
                  <a:srgbClr val="4472c4"/>
                </a:solidFill>
                <a:latin typeface="Calibri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ZoneTexte 50"/>
          <p:cNvSpPr/>
          <p:nvPr/>
        </p:nvSpPr>
        <p:spPr>
          <a:xfrm>
            <a:off x="2184480" y="2531160"/>
            <a:ext cx="876960" cy="63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159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"/>
          <p:cNvSpPr/>
          <p:nvPr/>
        </p:nvSpPr>
        <p:spPr>
          <a:xfrm>
            <a:off x="8064720" y="360720"/>
            <a:ext cx="1075320" cy="5353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"/>
          <p:cNvSpPr/>
          <p:nvPr/>
        </p:nvSpPr>
        <p:spPr>
          <a:xfrm>
            <a:off x="7884720" y="3600720"/>
            <a:ext cx="1255320" cy="5353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"/>
          <p:cNvSpPr/>
          <p:nvPr/>
        </p:nvSpPr>
        <p:spPr>
          <a:xfrm flipH="1">
            <a:off x="0" y="342180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11" name="ZoneTexte 1"/>
          <p:cNvSpPr/>
          <p:nvPr/>
        </p:nvSpPr>
        <p:spPr>
          <a:xfrm>
            <a:off x="881280" y="3655080"/>
            <a:ext cx="397692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3,4 + 0,5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ZoneTexte 14"/>
          <p:cNvSpPr/>
          <p:nvPr/>
        </p:nvSpPr>
        <p:spPr>
          <a:xfrm>
            <a:off x="204840" y="4423320"/>
            <a:ext cx="456768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3 + 0,4 + 0,5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ZoneTexte 17"/>
          <p:cNvSpPr/>
          <p:nvPr/>
        </p:nvSpPr>
        <p:spPr>
          <a:xfrm>
            <a:off x="706680" y="5273280"/>
            <a:ext cx="456768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3 + 0,9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ZoneTexte 18"/>
          <p:cNvSpPr/>
          <p:nvPr/>
        </p:nvSpPr>
        <p:spPr>
          <a:xfrm>
            <a:off x="2991960" y="5252760"/>
            <a:ext cx="1788120" cy="8215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ff0000"/>
                </a:solidFill>
                <a:latin typeface="Calibri"/>
              </a:rPr>
              <a:t>3,9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15" name="Groupe 18"/>
          <p:cNvGrpSpPr/>
          <p:nvPr/>
        </p:nvGrpSpPr>
        <p:grpSpPr>
          <a:xfrm>
            <a:off x="5335560" y="4204800"/>
            <a:ext cx="3600000" cy="2034720"/>
            <a:chOff x="5335560" y="4204800"/>
            <a:chExt cx="3600000" cy="2034720"/>
          </a:xfrm>
        </p:grpSpPr>
        <p:sp>
          <p:nvSpPr>
            <p:cNvPr id="116" name="Rectangle 3"/>
            <p:cNvSpPr/>
            <p:nvPr/>
          </p:nvSpPr>
          <p:spPr>
            <a:xfrm>
              <a:off x="5335560" y="4208760"/>
              <a:ext cx="903600" cy="7405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4400" spc="-1" strike="noStrike">
                  <a:solidFill>
                    <a:srgbClr val="c00000"/>
                  </a:solidFill>
                  <a:latin typeface="Aptos"/>
                  <a:ea typeface="DejaVu Sans"/>
                </a:rPr>
                <a:t>D</a:t>
              </a:r>
              <a:endParaRPr b="0" lang="fr-FR" sz="4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17" name="Rectangle 4"/>
            <p:cNvSpPr/>
            <p:nvPr/>
          </p:nvSpPr>
          <p:spPr>
            <a:xfrm>
              <a:off x="6239520" y="4208760"/>
              <a:ext cx="903600" cy="7405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4400" spc="-1" strike="noStrike">
                  <a:solidFill>
                    <a:srgbClr val="0070c0"/>
                  </a:solidFill>
                  <a:latin typeface="Aptos"/>
                  <a:ea typeface="DejaVu Sans"/>
                </a:rPr>
                <a:t>U</a:t>
              </a:r>
              <a:endParaRPr b="0" lang="fr-FR" sz="4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18" name="Rectangle 5"/>
            <p:cNvSpPr/>
            <p:nvPr/>
          </p:nvSpPr>
          <p:spPr>
            <a:xfrm>
              <a:off x="5335560" y="4950360"/>
              <a:ext cx="903600" cy="1289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</p:txBody>
        </p:sp>
        <p:sp>
          <p:nvSpPr>
            <p:cNvPr id="119" name="Rectangle 6"/>
            <p:cNvSpPr/>
            <p:nvPr/>
          </p:nvSpPr>
          <p:spPr>
            <a:xfrm>
              <a:off x="6239520" y="4950360"/>
              <a:ext cx="903600" cy="1289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r>
                <a:rPr b="1" lang="fr-FR" sz="1950" spc="-1" strike="noStrike">
                  <a:solidFill>
                    <a:srgbClr val="000000"/>
                  </a:solidFill>
                  <a:latin typeface="Apto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</a:rPr>
                <a:t>3</a:t>
              </a:r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  <a:p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  <a:p>
              <a:r>
                <a:rPr b="1" lang="fr-FR" sz="1950" spc="-1" strike="noStrike">
                  <a:solidFill>
                    <a:srgbClr val="000000"/>
                  </a:solidFill>
                  <a:latin typeface="Apto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</a:rPr>
                <a:t>0</a:t>
              </a:r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</p:txBody>
        </p:sp>
        <p:sp>
          <p:nvSpPr>
            <p:cNvPr id="120" name="Rectangle 11"/>
            <p:cNvSpPr/>
            <p:nvPr/>
          </p:nvSpPr>
          <p:spPr>
            <a:xfrm>
              <a:off x="7126200" y="4204800"/>
              <a:ext cx="903600" cy="7408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29160" tIns="45000" bIns="45000" anchor="t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200" spc="-1" strike="noStrike">
                  <a:solidFill>
                    <a:srgbClr val="747474"/>
                  </a:solidFill>
                  <a:latin typeface="Aptos"/>
                  <a:ea typeface="DejaVu Sans"/>
                </a:rPr>
                <a:t>dixièmes</a:t>
              </a:r>
              <a:endParaRPr b="1" lang="fr-FR" sz="1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21" name="Rectangle 12"/>
            <p:cNvSpPr/>
            <p:nvPr/>
          </p:nvSpPr>
          <p:spPr>
            <a:xfrm>
              <a:off x="8031960" y="4208760"/>
              <a:ext cx="903600" cy="7405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29160" tIns="45000" bIns="45000" anchor="t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200" spc="-1" strike="noStrike">
                  <a:solidFill>
                    <a:srgbClr val="747474"/>
                  </a:solidFill>
                  <a:latin typeface="Aptos"/>
                  <a:ea typeface="DejaVu Sans"/>
                </a:rPr>
                <a:t>centièmes</a:t>
              </a:r>
              <a:endParaRPr b="1" lang="fr-FR" sz="1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22" name="Rectangle 13"/>
            <p:cNvSpPr/>
            <p:nvPr/>
          </p:nvSpPr>
          <p:spPr>
            <a:xfrm>
              <a:off x="7127640" y="4950360"/>
              <a:ext cx="903960" cy="1289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r>
                <a:rPr b="1" lang="fr-FR" sz="1950" spc="-1" strike="noStrike">
                  <a:solidFill>
                    <a:srgbClr val="000000"/>
                  </a:solidFill>
                  <a:latin typeface="Apto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</a:rPr>
                <a:t>4</a:t>
              </a:r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  <a:p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  <a:p>
              <a:r>
                <a:rPr b="1" lang="fr-FR" sz="1950" spc="-1" strike="noStrike">
                  <a:solidFill>
                    <a:srgbClr val="000000"/>
                  </a:solidFill>
                  <a:latin typeface="Apto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</a:rPr>
                <a:t>5</a:t>
              </a:r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</p:txBody>
        </p:sp>
        <p:sp>
          <p:nvSpPr>
            <p:cNvPr id="123" name="Rectangle 14"/>
            <p:cNvSpPr/>
            <p:nvPr/>
          </p:nvSpPr>
          <p:spPr>
            <a:xfrm>
              <a:off x="8030160" y="4950360"/>
              <a:ext cx="903600" cy="1289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</p:txBody>
        </p:sp>
        <p:sp>
          <p:nvSpPr>
            <p:cNvPr id="124" name="ZoneTexte 19"/>
            <p:cNvSpPr/>
            <p:nvPr/>
          </p:nvSpPr>
          <p:spPr>
            <a:xfrm>
              <a:off x="6951600" y="4745880"/>
              <a:ext cx="697680" cy="821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480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,</a:t>
              </a:r>
              <a:endParaRPr b="0" lang="fr-FR" sz="4800" spc="-1" strike="noStrike">
                <a:solidFill>
                  <a:srgbClr val="000000"/>
                </a:solidFill>
                <a:latin typeface="Arial"/>
              </a:endParaRPr>
            </a:p>
          </p:txBody>
        </p:sp>
        <mc:AlternateContent>
          <mc:Choice xmlns:a14="http://schemas.microsoft.com/office/drawing/2010/main" Requires="a14">
            <p:sp>
              <p:nvSpPr>
                <p:cNvPr id="125" name="ZoneTexte 20"/>
                <p:cNvSpPr txBox="1"/>
                <p:nvPr/>
              </p:nvSpPr>
              <p:spPr>
                <a:xfrm>
                  <a:off x="7329240" y="4492440"/>
                  <a:ext cx="552960" cy="37152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f>
                        <m:num>
                          <m:r>
                            <m:t xml:space="preserve">1</m:t>
                          </m:r>
                        </m:num>
                        <m:den>
                          <m:r>
                            <m:t xml:space="preserve">10</m:t>
                          </m:r>
                        </m:den>
                      </m:f>
                      <m:r>
                        <m:t xml:space="preserve">=</m:t>
                      </m:r>
                      <m:r>
                        <m:t xml:space="preserve">0,1</m:t>
                      </m:r>
                    </m:oMath>
                  </a14:m>
                </a:p>
              </p:txBody>
            </p:sp>
          </mc:Choice>
          <mc:Fallback/>
        </mc:AlternateContent>
        <mc:AlternateContent>
          <mc:Choice xmlns:a14="http://schemas.microsoft.com/office/drawing/2010/main" Requires="a14">
            <p:sp>
              <p:nvSpPr>
                <p:cNvPr id="126" name="ZoneTexte 21"/>
                <p:cNvSpPr txBox="1"/>
                <p:nvPr/>
              </p:nvSpPr>
              <p:spPr>
                <a:xfrm>
                  <a:off x="8163000" y="4507560"/>
                  <a:ext cx="708120" cy="37116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f>
                        <m:num>
                          <m:r>
                            <m:t xml:space="preserve">1</m:t>
                          </m:r>
                        </m:num>
                        <m:den>
                          <m:r>
                            <m:t xml:space="preserve">100</m:t>
                          </m:r>
                        </m:den>
                      </m:f>
                      <m:r>
                        <m:t xml:space="preserve">=</m:t>
                      </m:r>
                      <m:r>
                        <m:t xml:space="preserve">0,01</m:t>
                      </m:r>
                    </m:oMath>
                  </a14:m>
                </a:p>
              </p:txBody>
            </p:sp>
          </mc:Choice>
          <mc:Fallback/>
        </mc:AlternateContent>
        <p:sp>
          <p:nvSpPr>
            <p:cNvPr id="127" name="ZoneTexte 22"/>
            <p:cNvSpPr/>
            <p:nvPr/>
          </p:nvSpPr>
          <p:spPr>
            <a:xfrm>
              <a:off x="6935400" y="5324040"/>
              <a:ext cx="697680" cy="821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480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,</a:t>
              </a:r>
              <a:endParaRPr b="0" lang="fr-FR" sz="48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8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0" dur="2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5" dur="2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0" dur="2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2801520" cy="8611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73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Observe comment faire sans la droite.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9" name="ZoneTexte 4"/>
          <p:cNvSpPr/>
          <p:nvPr/>
        </p:nvSpPr>
        <p:spPr>
          <a:xfrm>
            <a:off x="957240" y="1260000"/>
            <a:ext cx="28735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165 </a:t>
            </a:r>
            <a:r>
              <a:rPr b="0" lang="fr-FR" sz="4400" spc="-1" strike="noStrike">
                <a:solidFill>
                  <a:srgbClr val="7030a0"/>
                </a:solidFill>
                <a:latin typeface="Calibri"/>
              </a:rPr>
              <a:t>– 6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0" name="ZoneTexte 5"/>
          <p:cNvSpPr/>
          <p:nvPr/>
        </p:nvSpPr>
        <p:spPr>
          <a:xfrm>
            <a:off x="720000" y="2473560"/>
            <a:ext cx="284688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165 </a:t>
            </a:r>
            <a:r>
              <a:rPr b="0" lang="fr-FR" sz="4400" spc="-1" strike="noStrike">
                <a:solidFill>
                  <a:srgbClr val="4472c4"/>
                </a:solidFill>
                <a:latin typeface="Calibri"/>
              </a:rPr>
              <a:t>– 5 – 1 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31" name="Groupe 6"/>
          <p:cNvGrpSpPr/>
          <p:nvPr/>
        </p:nvGrpSpPr>
        <p:grpSpPr>
          <a:xfrm>
            <a:off x="1060920" y="3242880"/>
            <a:ext cx="1338840" cy="761040"/>
            <a:chOff x="1060920" y="3242880"/>
            <a:chExt cx="1338840" cy="761040"/>
          </a:xfrm>
        </p:grpSpPr>
        <p:cxnSp>
          <p:nvCxnSpPr>
            <p:cNvPr id="132" name="Connecteur droit 7"/>
            <p:cNvCxnSpPr/>
            <p:nvPr/>
          </p:nvCxnSpPr>
          <p:spPr>
            <a:xfrm flipV="1">
              <a:off x="1730880" y="3242880"/>
              <a:ext cx="669240" cy="750600"/>
            </a:xfrm>
            <a:prstGeom prst="straightConnector1">
              <a:avLst/>
            </a:prstGeom>
            <a:ln w="19050">
              <a:solidFill>
                <a:srgbClr val="4472c4"/>
              </a:solidFill>
            </a:ln>
          </p:spPr>
        </p:cxnSp>
        <p:cxnSp>
          <p:nvCxnSpPr>
            <p:cNvPr id="133" name="Connecteur droit 8"/>
            <p:cNvCxnSpPr/>
            <p:nvPr/>
          </p:nvCxnSpPr>
          <p:spPr>
            <a:xfrm>
              <a:off x="1060920" y="3254400"/>
              <a:ext cx="670320" cy="749880"/>
            </a:xfrm>
            <a:prstGeom prst="straightConnector1">
              <a:avLst/>
            </a:prstGeom>
            <a:ln w="19050">
              <a:solidFill>
                <a:srgbClr val="4472c4"/>
              </a:solidFill>
            </a:ln>
          </p:spPr>
        </p:cxnSp>
      </p:grpSp>
      <p:grpSp>
        <p:nvGrpSpPr>
          <p:cNvPr id="134" name="Groupe 9"/>
          <p:cNvGrpSpPr/>
          <p:nvPr/>
        </p:nvGrpSpPr>
        <p:grpSpPr>
          <a:xfrm>
            <a:off x="2039040" y="1955880"/>
            <a:ext cx="1123920" cy="622800"/>
            <a:chOff x="2039040" y="1955880"/>
            <a:chExt cx="1123920" cy="622800"/>
          </a:xfrm>
        </p:grpSpPr>
        <p:cxnSp>
          <p:nvCxnSpPr>
            <p:cNvPr id="135" name="Connecteur droit 10"/>
            <p:cNvCxnSpPr/>
            <p:nvPr/>
          </p:nvCxnSpPr>
          <p:spPr>
            <a:xfrm>
              <a:off x="2601360" y="1964520"/>
              <a:ext cx="561960" cy="614520"/>
            </a:xfrm>
            <a:prstGeom prst="straightConnector1">
              <a:avLst/>
            </a:prstGeom>
            <a:ln w="19050">
              <a:solidFill>
                <a:srgbClr val="c00000"/>
              </a:solidFill>
            </a:ln>
          </p:spPr>
        </p:cxnSp>
        <p:cxnSp>
          <p:nvCxnSpPr>
            <p:cNvPr id="136" name="Connecteur droit 11"/>
            <p:cNvCxnSpPr/>
            <p:nvPr/>
          </p:nvCxnSpPr>
          <p:spPr>
            <a:xfrm flipV="1">
              <a:off x="2039040" y="1955880"/>
              <a:ext cx="562680" cy="613800"/>
            </a:xfrm>
            <a:prstGeom prst="straightConnector1">
              <a:avLst/>
            </a:prstGeom>
            <a:ln w="19050">
              <a:solidFill>
                <a:srgbClr val="c00000"/>
              </a:solidFill>
            </a:ln>
          </p:spPr>
        </p:cxnSp>
      </p:grpSp>
      <p:grpSp>
        <p:nvGrpSpPr>
          <p:cNvPr id="137" name="Groupe 12"/>
          <p:cNvGrpSpPr/>
          <p:nvPr/>
        </p:nvGrpSpPr>
        <p:grpSpPr>
          <a:xfrm>
            <a:off x="1597320" y="4696200"/>
            <a:ext cx="1246320" cy="761040"/>
            <a:chOff x="1597320" y="4696200"/>
            <a:chExt cx="1246320" cy="761040"/>
          </a:xfrm>
        </p:grpSpPr>
        <p:cxnSp>
          <p:nvCxnSpPr>
            <p:cNvPr id="138" name="Connecteur droit 13"/>
            <p:cNvCxnSpPr/>
            <p:nvPr/>
          </p:nvCxnSpPr>
          <p:spPr>
            <a:xfrm flipV="1">
              <a:off x="2220480" y="4696200"/>
              <a:ext cx="623520" cy="750600"/>
            </a:xfrm>
            <a:prstGeom prst="straightConnector1">
              <a:avLst/>
            </a:prstGeom>
            <a:ln w="19050">
              <a:solidFill>
                <a:srgbClr val="4472c4"/>
              </a:solidFill>
            </a:ln>
          </p:spPr>
        </p:cxnSp>
        <p:cxnSp>
          <p:nvCxnSpPr>
            <p:cNvPr id="139" name="Connecteur droit 14"/>
            <p:cNvCxnSpPr/>
            <p:nvPr/>
          </p:nvCxnSpPr>
          <p:spPr>
            <a:xfrm>
              <a:off x="1597320" y="4707360"/>
              <a:ext cx="623520" cy="750240"/>
            </a:xfrm>
            <a:prstGeom prst="straightConnector1">
              <a:avLst/>
            </a:prstGeom>
            <a:ln w="19050">
              <a:solidFill>
                <a:srgbClr val="4472c4"/>
              </a:solidFill>
            </a:ln>
          </p:spPr>
        </p:cxnSp>
      </p:grpSp>
      <p:sp>
        <p:nvSpPr>
          <p:cNvPr id="140" name="ZoneTexte 15"/>
          <p:cNvSpPr/>
          <p:nvPr/>
        </p:nvSpPr>
        <p:spPr>
          <a:xfrm>
            <a:off x="1698840" y="5517360"/>
            <a:ext cx="114444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159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" name="ZoneTexte 16"/>
          <p:cNvSpPr/>
          <p:nvPr/>
        </p:nvSpPr>
        <p:spPr>
          <a:xfrm>
            <a:off x="1061280" y="3937680"/>
            <a:ext cx="220860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160 </a:t>
            </a:r>
            <a:r>
              <a:rPr b="0" lang="fr-FR" sz="4400" spc="-1" strike="noStrike">
                <a:solidFill>
                  <a:srgbClr val="4472c4"/>
                </a:solidFill>
                <a:latin typeface="Calibri"/>
              </a:rPr>
              <a:t>– 1 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3" name="Espace réservé du texte 2"/>
          <p:cNvSpPr/>
          <p:nvPr/>
        </p:nvSpPr>
        <p:spPr>
          <a:xfrm>
            <a:off x="3071160" y="6428520"/>
            <a:ext cx="1371240" cy="367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t">
            <a:normAutofit/>
          </a:bodyPr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EXEMPLE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4" name=""/>
          <p:cNvSpPr/>
          <p:nvPr/>
        </p:nvSpPr>
        <p:spPr>
          <a:xfrm>
            <a:off x="3377880" y="31824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5" name=""/>
          <p:cNvSpPr/>
          <p:nvPr/>
        </p:nvSpPr>
        <p:spPr>
          <a:xfrm>
            <a:off x="7871760" y="33264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"/>
          <p:cNvSpPr/>
          <p:nvPr/>
        </p:nvSpPr>
        <p:spPr>
          <a:xfrm flipV="1">
            <a:off x="4500360" y="36864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252000" bIns="252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47" name="ZoneTexte 23"/>
          <p:cNvSpPr/>
          <p:nvPr/>
        </p:nvSpPr>
        <p:spPr>
          <a:xfrm>
            <a:off x="5400000" y="900000"/>
            <a:ext cx="397692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4,7 - 0,3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8" name="ZoneTexte 24"/>
          <p:cNvSpPr/>
          <p:nvPr/>
        </p:nvSpPr>
        <p:spPr>
          <a:xfrm>
            <a:off x="4680000" y="1800000"/>
            <a:ext cx="4567680" cy="699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4 + 0,7 – 0,3 = …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9" name="ZoneTexte 26"/>
          <p:cNvSpPr/>
          <p:nvPr/>
        </p:nvSpPr>
        <p:spPr>
          <a:xfrm>
            <a:off x="7764840" y="1760400"/>
            <a:ext cx="1053720" cy="6998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4,4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50" name="Groupe 1"/>
          <p:cNvGrpSpPr/>
          <p:nvPr/>
        </p:nvGrpSpPr>
        <p:grpSpPr>
          <a:xfrm>
            <a:off x="5100120" y="3620880"/>
            <a:ext cx="3600000" cy="2034720"/>
            <a:chOff x="5100120" y="3620880"/>
            <a:chExt cx="3600000" cy="2034720"/>
          </a:xfrm>
        </p:grpSpPr>
        <p:sp>
          <p:nvSpPr>
            <p:cNvPr id="151" name="Rectangle 1"/>
            <p:cNvSpPr/>
            <p:nvPr/>
          </p:nvSpPr>
          <p:spPr>
            <a:xfrm>
              <a:off x="5100120" y="3624840"/>
              <a:ext cx="903600" cy="7405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4400" spc="-1" strike="noStrike">
                  <a:solidFill>
                    <a:srgbClr val="c00000"/>
                  </a:solidFill>
                  <a:latin typeface="Aptos"/>
                  <a:ea typeface="DejaVu Sans"/>
                </a:rPr>
                <a:t>D</a:t>
              </a:r>
              <a:endParaRPr b="0" lang="fr-FR" sz="4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52" name="Rectangle 2"/>
            <p:cNvSpPr/>
            <p:nvPr/>
          </p:nvSpPr>
          <p:spPr>
            <a:xfrm>
              <a:off x="6004080" y="3624840"/>
              <a:ext cx="903600" cy="7405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4400" spc="-1" strike="noStrike">
                  <a:solidFill>
                    <a:srgbClr val="0070c0"/>
                  </a:solidFill>
                  <a:latin typeface="Aptos"/>
                  <a:ea typeface="DejaVu Sans"/>
                </a:rPr>
                <a:t>U</a:t>
              </a:r>
              <a:endParaRPr b="0" lang="fr-FR" sz="4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53" name="Rectangle 7"/>
            <p:cNvSpPr/>
            <p:nvPr/>
          </p:nvSpPr>
          <p:spPr>
            <a:xfrm>
              <a:off x="5100120" y="4366440"/>
              <a:ext cx="903600" cy="1289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  <a:p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  <a:p>
              <a:r>
                <a:rPr b="1" lang="fr-FR" sz="1950" spc="-1" strike="noStrike">
                  <a:solidFill>
                    <a:srgbClr val="000000"/>
                  </a:solidFill>
                  <a:latin typeface="Apto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</a:rPr>
                <a:t>-</a:t>
              </a:r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</p:txBody>
        </p:sp>
        <p:sp>
          <p:nvSpPr>
            <p:cNvPr id="154" name="Rectangle 8"/>
            <p:cNvSpPr/>
            <p:nvPr/>
          </p:nvSpPr>
          <p:spPr>
            <a:xfrm>
              <a:off x="6004080" y="4366440"/>
              <a:ext cx="903600" cy="1289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r>
                <a:rPr b="1" lang="fr-FR" sz="1950" spc="-1" strike="noStrike">
                  <a:solidFill>
                    <a:srgbClr val="000000"/>
                  </a:solidFill>
                  <a:latin typeface="Apto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</a:rPr>
                <a:t>4</a:t>
              </a:r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  <a:p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  <a:p>
              <a:r>
                <a:rPr b="1" lang="fr-FR" sz="1950" spc="-1" strike="noStrike">
                  <a:solidFill>
                    <a:srgbClr val="000000"/>
                  </a:solidFill>
                  <a:latin typeface="Apto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</a:rPr>
                <a:t>0</a:t>
              </a:r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</p:txBody>
        </p:sp>
        <p:sp>
          <p:nvSpPr>
            <p:cNvPr id="155" name="Rectangle 9"/>
            <p:cNvSpPr/>
            <p:nvPr/>
          </p:nvSpPr>
          <p:spPr>
            <a:xfrm>
              <a:off x="6890760" y="3620880"/>
              <a:ext cx="903600" cy="7408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29160" tIns="45000" bIns="45000" anchor="t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200" spc="-1" strike="noStrike">
                  <a:solidFill>
                    <a:srgbClr val="747474"/>
                  </a:solidFill>
                  <a:latin typeface="Aptos"/>
                  <a:ea typeface="DejaVu Sans"/>
                </a:rPr>
                <a:t>dixièmes</a:t>
              </a:r>
              <a:endParaRPr b="1" lang="fr-FR" sz="1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56" name="Rectangle 10"/>
            <p:cNvSpPr/>
            <p:nvPr/>
          </p:nvSpPr>
          <p:spPr>
            <a:xfrm>
              <a:off x="7796520" y="3624840"/>
              <a:ext cx="903600" cy="7405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29160" tIns="45000" bIns="45000" anchor="t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200" spc="-1" strike="noStrike">
                  <a:solidFill>
                    <a:srgbClr val="747474"/>
                  </a:solidFill>
                  <a:latin typeface="Aptos"/>
                  <a:ea typeface="DejaVu Sans"/>
                </a:rPr>
                <a:t>centièmes</a:t>
              </a:r>
              <a:endParaRPr b="1" lang="fr-FR" sz="1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57" name="Rectangle 15"/>
            <p:cNvSpPr/>
            <p:nvPr/>
          </p:nvSpPr>
          <p:spPr>
            <a:xfrm>
              <a:off x="6892200" y="4366440"/>
              <a:ext cx="903960" cy="1289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r>
                <a:rPr b="1" lang="fr-FR" sz="1950" spc="-1" strike="noStrike">
                  <a:solidFill>
                    <a:srgbClr val="000000"/>
                  </a:solidFill>
                  <a:latin typeface="Apto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</a:rPr>
                <a:t>7</a:t>
              </a:r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  <a:p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  <a:p>
              <a:r>
                <a:rPr b="1" lang="fr-FR" sz="1950" spc="-1" strike="noStrike">
                  <a:solidFill>
                    <a:srgbClr val="000000"/>
                  </a:solidFill>
                  <a:latin typeface="Apto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</a:rPr>
                <a:t>3</a:t>
              </a:r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</p:txBody>
        </p:sp>
        <p:sp>
          <p:nvSpPr>
            <p:cNvPr id="158" name="Rectangle 16"/>
            <p:cNvSpPr/>
            <p:nvPr/>
          </p:nvSpPr>
          <p:spPr>
            <a:xfrm>
              <a:off x="7794720" y="4366440"/>
              <a:ext cx="903600" cy="1289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</p:txBody>
        </p:sp>
        <p:sp>
          <p:nvSpPr>
            <p:cNvPr id="159" name="ZoneTexte 27"/>
            <p:cNvSpPr/>
            <p:nvPr/>
          </p:nvSpPr>
          <p:spPr>
            <a:xfrm>
              <a:off x="6716160" y="4161960"/>
              <a:ext cx="697680" cy="821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480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,</a:t>
              </a:r>
              <a:endParaRPr b="0" lang="fr-FR" sz="4800" spc="-1" strike="noStrike">
                <a:solidFill>
                  <a:srgbClr val="000000"/>
                </a:solidFill>
                <a:latin typeface="Arial"/>
              </a:endParaRPr>
            </a:p>
          </p:txBody>
        </p:sp>
        <mc:AlternateContent>
          <mc:Choice xmlns:a14="http://schemas.microsoft.com/office/drawing/2010/main" Requires="a14">
            <p:sp>
              <p:nvSpPr>
                <p:cNvPr id="160" name="ZoneTexte 28"/>
                <p:cNvSpPr txBox="1"/>
                <p:nvPr/>
              </p:nvSpPr>
              <p:spPr>
                <a:xfrm>
                  <a:off x="7093800" y="3908520"/>
                  <a:ext cx="552960" cy="37152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f>
                        <m:num>
                          <m:r>
                            <m:t xml:space="preserve">1</m:t>
                          </m:r>
                        </m:num>
                        <m:den>
                          <m:r>
                            <m:t xml:space="preserve">10</m:t>
                          </m:r>
                        </m:den>
                      </m:f>
                      <m:r>
                        <m:t xml:space="preserve">=</m:t>
                      </m:r>
                      <m:r>
                        <m:t xml:space="preserve">0,1</m:t>
                      </m:r>
                    </m:oMath>
                  </a14:m>
                </a:p>
              </p:txBody>
            </p:sp>
          </mc:Choice>
          <mc:Fallback/>
        </mc:AlternateContent>
        <mc:AlternateContent>
          <mc:Choice xmlns:a14="http://schemas.microsoft.com/office/drawing/2010/main" Requires="a14">
            <p:sp>
              <p:nvSpPr>
                <p:cNvPr id="161" name="ZoneTexte 29"/>
                <p:cNvSpPr txBox="1"/>
                <p:nvPr/>
              </p:nvSpPr>
              <p:spPr>
                <a:xfrm>
                  <a:off x="7927560" y="3923640"/>
                  <a:ext cx="708120" cy="37116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f>
                        <m:num>
                          <m:r>
                            <m:t xml:space="preserve">1</m:t>
                          </m:r>
                        </m:num>
                        <m:den>
                          <m:r>
                            <m:t xml:space="preserve">100</m:t>
                          </m:r>
                        </m:den>
                      </m:f>
                      <m:r>
                        <m:t xml:space="preserve">=</m:t>
                      </m:r>
                      <m:r>
                        <m:t xml:space="preserve">0,01</m:t>
                      </m:r>
                    </m:oMath>
                  </a14:m>
                </a:p>
              </p:txBody>
            </p:sp>
          </mc:Choice>
          <mc:Fallback/>
        </mc:AlternateContent>
        <p:sp>
          <p:nvSpPr>
            <p:cNvPr id="162" name="ZoneTexte 30"/>
            <p:cNvSpPr/>
            <p:nvPr/>
          </p:nvSpPr>
          <p:spPr>
            <a:xfrm>
              <a:off x="6699960" y="4740120"/>
              <a:ext cx="697680" cy="821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480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,</a:t>
              </a:r>
              <a:endParaRPr b="0" lang="fr-FR" sz="48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163" name=""/>
          <p:cNvSpPr/>
          <p:nvPr/>
        </p:nvSpPr>
        <p:spPr>
          <a:xfrm>
            <a:off x="5079960" y="5653440"/>
            <a:ext cx="2714400" cy="1044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26000" bIns="126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64" name="ZoneTexte 31"/>
          <p:cNvSpPr/>
          <p:nvPr/>
        </p:nvSpPr>
        <p:spPr>
          <a:xfrm>
            <a:off x="7088400" y="5723640"/>
            <a:ext cx="429120" cy="6998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4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5" name="ZoneTexte 32"/>
          <p:cNvSpPr/>
          <p:nvPr/>
        </p:nvSpPr>
        <p:spPr>
          <a:xfrm>
            <a:off x="6647760" y="5723640"/>
            <a:ext cx="429120" cy="6998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 </a:t>
            </a: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,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6" name="ZoneTexte 33"/>
          <p:cNvSpPr/>
          <p:nvPr/>
        </p:nvSpPr>
        <p:spPr>
          <a:xfrm>
            <a:off x="6217920" y="5723640"/>
            <a:ext cx="429120" cy="6998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4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71" dur="indefinite" restart="never" nodeType="tmRoot">
          <p:childTnLst>
            <p:seq>
              <p:cTn id="72" dur="indefinite" nodeType="mainSeq">
                <p:childTnLst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7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2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7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2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7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0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5" dur="2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0" dur="2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5" dur="20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0" dur="20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5" dur="20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0" dur="2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2862720" cy="7383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68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Calculons ensemble.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8" name="PlaceHolder 2"/>
          <p:cNvSpPr>
            <a:spLocks noGrp="1"/>
          </p:cNvSpPr>
          <p:nvPr>
            <p:ph/>
          </p:nvPr>
        </p:nvSpPr>
        <p:spPr>
          <a:xfrm>
            <a:off x="3684240" y="641916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1/3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9" name="ZoneTexte 4"/>
          <p:cNvSpPr/>
          <p:nvPr/>
        </p:nvSpPr>
        <p:spPr>
          <a:xfrm>
            <a:off x="957240" y="1260000"/>
            <a:ext cx="28735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382 </a:t>
            </a:r>
            <a:r>
              <a:rPr b="0" lang="fr-FR" sz="4400" spc="-1" strike="noStrike">
                <a:solidFill>
                  <a:srgbClr val="7030a0"/>
                </a:solidFill>
                <a:latin typeface="Calibri"/>
              </a:rPr>
              <a:t>– 5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0" name="ZoneTexte 5"/>
          <p:cNvSpPr/>
          <p:nvPr/>
        </p:nvSpPr>
        <p:spPr>
          <a:xfrm>
            <a:off x="720000" y="2473560"/>
            <a:ext cx="282348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382 </a:t>
            </a:r>
            <a:r>
              <a:rPr b="0" lang="fr-FR" sz="4400" spc="-1" strike="noStrike">
                <a:solidFill>
                  <a:srgbClr val="4472c4"/>
                </a:solidFill>
                <a:latin typeface="Calibri"/>
              </a:rPr>
              <a:t>– 2 – 3 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71" name="Groupe 6"/>
          <p:cNvGrpSpPr/>
          <p:nvPr/>
        </p:nvGrpSpPr>
        <p:grpSpPr>
          <a:xfrm>
            <a:off x="1060920" y="3242880"/>
            <a:ext cx="1338840" cy="761040"/>
            <a:chOff x="1060920" y="3242880"/>
            <a:chExt cx="1338840" cy="761040"/>
          </a:xfrm>
        </p:grpSpPr>
        <p:cxnSp>
          <p:nvCxnSpPr>
            <p:cNvPr id="172" name="Connecteur droit 7"/>
            <p:cNvCxnSpPr/>
            <p:nvPr/>
          </p:nvCxnSpPr>
          <p:spPr>
            <a:xfrm flipV="1">
              <a:off x="1730880" y="3242880"/>
              <a:ext cx="669240" cy="750600"/>
            </a:xfrm>
            <a:prstGeom prst="straightConnector1">
              <a:avLst/>
            </a:prstGeom>
            <a:ln w="19050">
              <a:solidFill>
                <a:srgbClr val="4472c4"/>
              </a:solidFill>
            </a:ln>
          </p:spPr>
        </p:cxnSp>
        <p:cxnSp>
          <p:nvCxnSpPr>
            <p:cNvPr id="173" name="Connecteur droit 8"/>
            <p:cNvCxnSpPr/>
            <p:nvPr/>
          </p:nvCxnSpPr>
          <p:spPr>
            <a:xfrm>
              <a:off x="1060920" y="3254400"/>
              <a:ext cx="670320" cy="749880"/>
            </a:xfrm>
            <a:prstGeom prst="straightConnector1">
              <a:avLst/>
            </a:prstGeom>
            <a:ln w="19050">
              <a:solidFill>
                <a:srgbClr val="4472c4"/>
              </a:solidFill>
            </a:ln>
          </p:spPr>
        </p:cxnSp>
      </p:grpSp>
      <p:grpSp>
        <p:nvGrpSpPr>
          <p:cNvPr id="174" name="Groupe 9"/>
          <p:cNvGrpSpPr/>
          <p:nvPr/>
        </p:nvGrpSpPr>
        <p:grpSpPr>
          <a:xfrm>
            <a:off x="2039040" y="1955880"/>
            <a:ext cx="1123920" cy="622800"/>
            <a:chOff x="2039040" y="1955880"/>
            <a:chExt cx="1123920" cy="622800"/>
          </a:xfrm>
        </p:grpSpPr>
        <p:cxnSp>
          <p:nvCxnSpPr>
            <p:cNvPr id="175" name="Connecteur droit 10"/>
            <p:cNvCxnSpPr/>
            <p:nvPr/>
          </p:nvCxnSpPr>
          <p:spPr>
            <a:xfrm>
              <a:off x="2601360" y="1964520"/>
              <a:ext cx="561960" cy="614520"/>
            </a:xfrm>
            <a:prstGeom prst="straightConnector1">
              <a:avLst/>
            </a:prstGeom>
            <a:ln w="19050">
              <a:solidFill>
                <a:srgbClr val="c00000"/>
              </a:solidFill>
            </a:ln>
          </p:spPr>
        </p:cxnSp>
        <p:cxnSp>
          <p:nvCxnSpPr>
            <p:cNvPr id="176" name="Connecteur droit 11"/>
            <p:cNvCxnSpPr/>
            <p:nvPr/>
          </p:nvCxnSpPr>
          <p:spPr>
            <a:xfrm flipV="1">
              <a:off x="2039040" y="1955880"/>
              <a:ext cx="562680" cy="613800"/>
            </a:xfrm>
            <a:prstGeom prst="straightConnector1">
              <a:avLst/>
            </a:prstGeom>
            <a:ln w="19050">
              <a:solidFill>
                <a:srgbClr val="c00000"/>
              </a:solidFill>
            </a:ln>
          </p:spPr>
        </p:cxnSp>
      </p:grpSp>
      <p:grpSp>
        <p:nvGrpSpPr>
          <p:cNvPr id="177" name="Groupe 12"/>
          <p:cNvGrpSpPr/>
          <p:nvPr/>
        </p:nvGrpSpPr>
        <p:grpSpPr>
          <a:xfrm>
            <a:off x="1597320" y="4696200"/>
            <a:ext cx="1246320" cy="761040"/>
            <a:chOff x="1597320" y="4696200"/>
            <a:chExt cx="1246320" cy="761040"/>
          </a:xfrm>
        </p:grpSpPr>
        <p:cxnSp>
          <p:nvCxnSpPr>
            <p:cNvPr id="178" name="Connecteur droit 13"/>
            <p:cNvCxnSpPr/>
            <p:nvPr/>
          </p:nvCxnSpPr>
          <p:spPr>
            <a:xfrm flipV="1">
              <a:off x="2220480" y="4696200"/>
              <a:ext cx="623520" cy="750600"/>
            </a:xfrm>
            <a:prstGeom prst="straightConnector1">
              <a:avLst/>
            </a:prstGeom>
            <a:ln w="19050">
              <a:solidFill>
                <a:srgbClr val="4472c4"/>
              </a:solidFill>
            </a:ln>
          </p:spPr>
        </p:cxnSp>
        <p:cxnSp>
          <p:nvCxnSpPr>
            <p:cNvPr id="179" name="Connecteur droit 14"/>
            <p:cNvCxnSpPr/>
            <p:nvPr/>
          </p:nvCxnSpPr>
          <p:spPr>
            <a:xfrm>
              <a:off x="1597320" y="4707360"/>
              <a:ext cx="623520" cy="750240"/>
            </a:xfrm>
            <a:prstGeom prst="straightConnector1">
              <a:avLst/>
            </a:prstGeom>
            <a:ln w="19050">
              <a:solidFill>
                <a:srgbClr val="4472c4"/>
              </a:solidFill>
            </a:ln>
          </p:spPr>
        </p:cxnSp>
      </p:grpSp>
      <p:sp>
        <p:nvSpPr>
          <p:cNvPr id="180" name="ZoneTexte 15"/>
          <p:cNvSpPr/>
          <p:nvPr/>
        </p:nvSpPr>
        <p:spPr>
          <a:xfrm>
            <a:off x="1698840" y="5517360"/>
            <a:ext cx="114444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377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1" name="ZoneTexte 16"/>
          <p:cNvSpPr/>
          <p:nvPr/>
        </p:nvSpPr>
        <p:spPr>
          <a:xfrm>
            <a:off x="1061280" y="3937680"/>
            <a:ext cx="223668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380 </a:t>
            </a:r>
            <a:r>
              <a:rPr b="0" lang="fr-FR" sz="4400" spc="-1" strike="noStrike">
                <a:solidFill>
                  <a:srgbClr val="4472c4"/>
                </a:solidFill>
                <a:latin typeface="Calibri"/>
              </a:rPr>
              <a:t>– 3 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2" name=""/>
          <p:cNvSpPr/>
          <p:nvPr/>
        </p:nvSpPr>
        <p:spPr>
          <a:xfrm>
            <a:off x="3377880" y="31824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3" name=""/>
          <p:cNvSpPr/>
          <p:nvPr/>
        </p:nvSpPr>
        <p:spPr>
          <a:xfrm>
            <a:off x="7871760" y="33264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4" name=""/>
          <p:cNvSpPr/>
          <p:nvPr/>
        </p:nvSpPr>
        <p:spPr>
          <a:xfrm flipV="1">
            <a:off x="4500360" y="36864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252000" bIns="252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85" name="ZoneTexte 34"/>
          <p:cNvSpPr/>
          <p:nvPr/>
        </p:nvSpPr>
        <p:spPr>
          <a:xfrm>
            <a:off x="5400000" y="900000"/>
            <a:ext cx="397692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1,2 + 0,3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6" name="Titre 5"/>
          <p:cNvSpPr txBox="1"/>
          <p:nvPr/>
        </p:nvSpPr>
        <p:spPr>
          <a:xfrm>
            <a:off x="4614120" y="398880"/>
            <a:ext cx="176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31" dur="indefinite" restart="never" nodeType="tmRoot">
          <p:childTnLst>
            <p:seq>
              <p:cTn id="132" dur="indefinite" nodeType="mainSeq">
                <p:childTnLst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7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2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7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52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57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60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8" name="PlaceHolder 2"/>
          <p:cNvSpPr>
            <a:spLocks noGrp="1"/>
          </p:cNvSpPr>
          <p:nvPr>
            <p:ph/>
          </p:nvPr>
        </p:nvSpPr>
        <p:spPr>
          <a:xfrm>
            <a:off x="3670920" y="645912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2/3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9" name="ZoneTexte 4"/>
          <p:cNvSpPr/>
          <p:nvPr/>
        </p:nvSpPr>
        <p:spPr>
          <a:xfrm>
            <a:off x="1080000" y="1260000"/>
            <a:ext cx="2873520" cy="1430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492 </a:t>
            </a:r>
            <a:r>
              <a:rPr b="0" lang="fr-FR" sz="4400" spc="-1" strike="noStrike">
                <a:solidFill>
                  <a:srgbClr val="7030a0"/>
                </a:solidFill>
                <a:latin typeface="Calibri"/>
              </a:rPr>
              <a:t>– 6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7030a0"/>
                </a:solidFill>
                <a:latin typeface="Calibri"/>
              </a:rPr>
              <a:t>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0" name=""/>
          <p:cNvSpPr/>
          <p:nvPr/>
        </p:nvSpPr>
        <p:spPr>
          <a:xfrm>
            <a:off x="3377880" y="31824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1" name=""/>
          <p:cNvSpPr/>
          <p:nvPr/>
        </p:nvSpPr>
        <p:spPr>
          <a:xfrm>
            <a:off x="7871760" y="33264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2" name=""/>
          <p:cNvSpPr/>
          <p:nvPr/>
        </p:nvSpPr>
        <p:spPr>
          <a:xfrm flipV="1">
            <a:off x="4500360" y="36864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252000" bIns="252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93" name="Titre 10"/>
          <p:cNvSpPr txBox="1"/>
          <p:nvPr/>
        </p:nvSpPr>
        <p:spPr>
          <a:xfrm>
            <a:off x="4604040" y="388800"/>
            <a:ext cx="214560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4" name="ZoneTexte 64"/>
          <p:cNvSpPr/>
          <p:nvPr/>
        </p:nvSpPr>
        <p:spPr>
          <a:xfrm>
            <a:off x="5400000" y="900360"/>
            <a:ext cx="397692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1,2 + 0,3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5" name="ZoneTexte 65"/>
          <p:cNvSpPr/>
          <p:nvPr/>
        </p:nvSpPr>
        <p:spPr>
          <a:xfrm>
            <a:off x="4680000" y="1800360"/>
            <a:ext cx="4567680" cy="699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1 + 0,2 + 0,3 = …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6" name="ZoneTexte 67"/>
          <p:cNvSpPr/>
          <p:nvPr/>
        </p:nvSpPr>
        <p:spPr>
          <a:xfrm>
            <a:off x="7754400" y="1781280"/>
            <a:ext cx="1053720" cy="6998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1,5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97" name="Groupe 2"/>
          <p:cNvGrpSpPr/>
          <p:nvPr/>
        </p:nvGrpSpPr>
        <p:grpSpPr>
          <a:xfrm>
            <a:off x="5100120" y="3621240"/>
            <a:ext cx="3600000" cy="2034720"/>
            <a:chOff x="5100120" y="3621240"/>
            <a:chExt cx="3600000" cy="2034720"/>
          </a:xfrm>
        </p:grpSpPr>
        <p:sp>
          <p:nvSpPr>
            <p:cNvPr id="198" name="Rectangle 17"/>
            <p:cNvSpPr/>
            <p:nvPr/>
          </p:nvSpPr>
          <p:spPr>
            <a:xfrm>
              <a:off x="5100120" y="3625200"/>
              <a:ext cx="903600" cy="7405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4400" spc="-1" strike="noStrike">
                  <a:solidFill>
                    <a:srgbClr val="c00000"/>
                  </a:solidFill>
                  <a:latin typeface="Aptos"/>
                  <a:ea typeface="DejaVu Sans"/>
                </a:rPr>
                <a:t>D</a:t>
              </a:r>
              <a:endParaRPr b="0" lang="fr-FR" sz="4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99" name="Rectangle 18"/>
            <p:cNvSpPr/>
            <p:nvPr/>
          </p:nvSpPr>
          <p:spPr>
            <a:xfrm>
              <a:off x="6004080" y="3625200"/>
              <a:ext cx="903600" cy="7405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4400" spc="-1" strike="noStrike">
                  <a:solidFill>
                    <a:srgbClr val="0070c0"/>
                  </a:solidFill>
                  <a:latin typeface="Aptos"/>
                  <a:ea typeface="DejaVu Sans"/>
                </a:rPr>
                <a:t>U</a:t>
              </a:r>
              <a:endParaRPr b="0" lang="fr-FR" sz="4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00" name="Rectangle 20"/>
            <p:cNvSpPr/>
            <p:nvPr/>
          </p:nvSpPr>
          <p:spPr>
            <a:xfrm>
              <a:off x="5100120" y="4366800"/>
              <a:ext cx="903600" cy="1289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  <a:p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  <a:p>
              <a:r>
                <a:rPr b="1" lang="fr-FR" sz="1950" spc="-1" strike="noStrike">
                  <a:solidFill>
                    <a:srgbClr val="000000"/>
                  </a:solidFill>
                  <a:latin typeface="Apto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</a:rPr>
                <a:t>+</a:t>
              </a:r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</p:txBody>
        </p:sp>
        <p:sp>
          <p:nvSpPr>
            <p:cNvPr id="201" name="Rectangle 21"/>
            <p:cNvSpPr/>
            <p:nvPr/>
          </p:nvSpPr>
          <p:spPr>
            <a:xfrm>
              <a:off x="6004080" y="4366800"/>
              <a:ext cx="903600" cy="1289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r>
                <a:rPr b="1" lang="fr-FR" sz="1950" spc="-1" strike="noStrike">
                  <a:solidFill>
                    <a:srgbClr val="000000"/>
                  </a:solidFill>
                  <a:latin typeface="Apto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</a:rPr>
                <a:t>1</a:t>
              </a:r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  <a:p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  <a:p>
              <a:r>
                <a:rPr b="1" lang="fr-FR" sz="1950" spc="-1" strike="noStrike">
                  <a:solidFill>
                    <a:srgbClr val="000000"/>
                  </a:solidFill>
                  <a:latin typeface="Apto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</a:rPr>
                <a:t>0</a:t>
              </a:r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</p:txBody>
        </p:sp>
        <p:sp>
          <p:nvSpPr>
            <p:cNvPr id="202" name="Rectangle 22"/>
            <p:cNvSpPr/>
            <p:nvPr/>
          </p:nvSpPr>
          <p:spPr>
            <a:xfrm>
              <a:off x="6890760" y="3621240"/>
              <a:ext cx="903600" cy="7408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29160" tIns="45000" bIns="45000" anchor="t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200" spc="-1" strike="noStrike">
                  <a:solidFill>
                    <a:srgbClr val="747474"/>
                  </a:solidFill>
                  <a:latin typeface="Aptos"/>
                  <a:ea typeface="DejaVu Sans"/>
                </a:rPr>
                <a:t>dixièmes</a:t>
              </a:r>
              <a:endParaRPr b="1" lang="fr-FR" sz="1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03" name="Rectangle 23"/>
            <p:cNvSpPr/>
            <p:nvPr/>
          </p:nvSpPr>
          <p:spPr>
            <a:xfrm>
              <a:off x="7796520" y="3625200"/>
              <a:ext cx="903600" cy="7405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29160" tIns="45000" bIns="45000" anchor="t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200" spc="-1" strike="noStrike">
                  <a:solidFill>
                    <a:srgbClr val="747474"/>
                  </a:solidFill>
                  <a:latin typeface="Aptos"/>
                  <a:ea typeface="DejaVu Sans"/>
                </a:rPr>
                <a:t>centièmes</a:t>
              </a:r>
              <a:endParaRPr b="1" lang="fr-FR" sz="1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04" name="Rectangle 24"/>
            <p:cNvSpPr/>
            <p:nvPr/>
          </p:nvSpPr>
          <p:spPr>
            <a:xfrm>
              <a:off x="6892200" y="4366800"/>
              <a:ext cx="903960" cy="1289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r>
                <a:rPr b="1" lang="fr-FR" sz="1950" spc="-1" strike="noStrike">
                  <a:solidFill>
                    <a:srgbClr val="000000"/>
                  </a:solidFill>
                  <a:latin typeface="Apto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</a:rPr>
                <a:t>2</a:t>
              </a:r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  <a:p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  <a:p>
              <a:r>
                <a:rPr b="1" lang="fr-FR" sz="1950" spc="-1" strike="noStrike">
                  <a:solidFill>
                    <a:srgbClr val="000000"/>
                  </a:solidFill>
                  <a:latin typeface="Apto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</a:rPr>
                <a:t>3</a:t>
              </a:r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</p:txBody>
        </p:sp>
        <p:sp>
          <p:nvSpPr>
            <p:cNvPr id="205" name="Rectangle 25"/>
            <p:cNvSpPr/>
            <p:nvPr/>
          </p:nvSpPr>
          <p:spPr>
            <a:xfrm>
              <a:off x="7794720" y="4366800"/>
              <a:ext cx="903600" cy="1289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</p:txBody>
        </p:sp>
        <p:sp>
          <p:nvSpPr>
            <p:cNvPr id="206" name="ZoneTexte 68"/>
            <p:cNvSpPr/>
            <p:nvPr/>
          </p:nvSpPr>
          <p:spPr>
            <a:xfrm>
              <a:off x="6716160" y="4162320"/>
              <a:ext cx="697680" cy="821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480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,</a:t>
              </a:r>
              <a:endParaRPr b="0" lang="fr-FR" sz="4800" spc="-1" strike="noStrike">
                <a:solidFill>
                  <a:srgbClr val="000000"/>
                </a:solidFill>
                <a:latin typeface="Arial"/>
              </a:endParaRPr>
            </a:p>
          </p:txBody>
        </p:sp>
        <mc:AlternateContent>
          <mc:Choice xmlns:a14="http://schemas.microsoft.com/office/drawing/2010/main" Requires="a14">
            <p:sp>
              <p:nvSpPr>
                <p:cNvPr id="207" name="ZoneTexte 69"/>
                <p:cNvSpPr txBox="1"/>
                <p:nvPr/>
              </p:nvSpPr>
              <p:spPr>
                <a:xfrm>
                  <a:off x="7093800" y="3908880"/>
                  <a:ext cx="552960" cy="37152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f>
                        <m:num>
                          <m:r>
                            <m:t xml:space="preserve">1</m:t>
                          </m:r>
                        </m:num>
                        <m:den>
                          <m:r>
                            <m:t xml:space="preserve">10</m:t>
                          </m:r>
                        </m:den>
                      </m:f>
                      <m:r>
                        <m:t xml:space="preserve">=</m:t>
                      </m:r>
                      <m:r>
                        <m:t xml:space="preserve">0,1</m:t>
                      </m:r>
                    </m:oMath>
                  </a14:m>
                </a:p>
              </p:txBody>
            </p:sp>
          </mc:Choice>
          <mc:Fallback/>
        </mc:AlternateContent>
        <mc:AlternateContent>
          <mc:Choice xmlns:a14="http://schemas.microsoft.com/office/drawing/2010/main" Requires="a14">
            <p:sp>
              <p:nvSpPr>
                <p:cNvPr id="208" name="ZoneTexte 70"/>
                <p:cNvSpPr txBox="1"/>
                <p:nvPr/>
              </p:nvSpPr>
              <p:spPr>
                <a:xfrm>
                  <a:off x="7927560" y="3924000"/>
                  <a:ext cx="708120" cy="37116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f>
                        <m:num>
                          <m:r>
                            <m:t xml:space="preserve">1</m:t>
                          </m:r>
                        </m:num>
                        <m:den>
                          <m:r>
                            <m:t xml:space="preserve">100</m:t>
                          </m:r>
                        </m:den>
                      </m:f>
                      <m:r>
                        <m:t xml:space="preserve">=</m:t>
                      </m:r>
                      <m:r>
                        <m:t xml:space="preserve">0,01</m:t>
                      </m:r>
                    </m:oMath>
                  </a14:m>
                </a:p>
              </p:txBody>
            </p:sp>
          </mc:Choice>
          <mc:Fallback/>
        </mc:AlternateContent>
        <p:sp>
          <p:nvSpPr>
            <p:cNvPr id="209" name="ZoneTexte 71"/>
            <p:cNvSpPr/>
            <p:nvPr/>
          </p:nvSpPr>
          <p:spPr>
            <a:xfrm>
              <a:off x="6699960" y="4740480"/>
              <a:ext cx="697680" cy="821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480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,</a:t>
              </a:r>
              <a:endParaRPr b="0" lang="fr-FR" sz="48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210" name=""/>
          <p:cNvSpPr/>
          <p:nvPr/>
        </p:nvSpPr>
        <p:spPr>
          <a:xfrm>
            <a:off x="5079960" y="5653800"/>
            <a:ext cx="2714400" cy="1044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26000" bIns="126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11" name="ZoneTexte 72"/>
          <p:cNvSpPr/>
          <p:nvPr/>
        </p:nvSpPr>
        <p:spPr>
          <a:xfrm>
            <a:off x="7088400" y="5724000"/>
            <a:ext cx="429120" cy="6998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5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2" name="ZoneTexte 73"/>
          <p:cNvSpPr/>
          <p:nvPr/>
        </p:nvSpPr>
        <p:spPr>
          <a:xfrm>
            <a:off x="6647760" y="5724000"/>
            <a:ext cx="429120" cy="6998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 </a:t>
            </a: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,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3" name="ZoneTexte 74"/>
          <p:cNvSpPr/>
          <p:nvPr/>
        </p:nvSpPr>
        <p:spPr>
          <a:xfrm>
            <a:off x="6217920" y="5724000"/>
            <a:ext cx="429120" cy="6998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5" name="PlaceHolder 2"/>
          <p:cNvSpPr>
            <a:spLocks noGrp="1"/>
          </p:cNvSpPr>
          <p:nvPr>
            <p:ph/>
          </p:nvPr>
        </p:nvSpPr>
        <p:spPr>
          <a:xfrm>
            <a:off x="3681360" y="643896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2/3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6" name="ZoneTexte 4"/>
          <p:cNvSpPr/>
          <p:nvPr/>
        </p:nvSpPr>
        <p:spPr>
          <a:xfrm>
            <a:off x="1022400" y="1260000"/>
            <a:ext cx="28735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492 </a:t>
            </a:r>
            <a:r>
              <a:rPr b="0" lang="fr-FR" sz="4400" spc="-1" strike="noStrike">
                <a:solidFill>
                  <a:srgbClr val="7030a0"/>
                </a:solidFill>
                <a:latin typeface="Calibri"/>
              </a:rPr>
              <a:t>– 6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7" name="ZoneTexte 5"/>
          <p:cNvSpPr/>
          <p:nvPr/>
        </p:nvSpPr>
        <p:spPr>
          <a:xfrm>
            <a:off x="720000" y="2462040"/>
            <a:ext cx="291600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492 </a:t>
            </a:r>
            <a:r>
              <a:rPr b="0" lang="fr-FR" sz="4400" spc="-1" strike="noStrike">
                <a:solidFill>
                  <a:srgbClr val="4472c4"/>
                </a:solidFill>
                <a:latin typeface="Calibri"/>
              </a:rPr>
              <a:t>– 2 – 4 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18" name="Groupe 6"/>
          <p:cNvGrpSpPr/>
          <p:nvPr/>
        </p:nvGrpSpPr>
        <p:grpSpPr>
          <a:xfrm>
            <a:off x="1126080" y="3242880"/>
            <a:ext cx="1338840" cy="761040"/>
            <a:chOff x="1126080" y="3242880"/>
            <a:chExt cx="1338840" cy="761040"/>
          </a:xfrm>
        </p:grpSpPr>
        <p:cxnSp>
          <p:nvCxnSpPr>
            <p:cNvPr id="219" name="Connecteur droit 7"/>
            <p:cNvCxnSpPr/>
            <p:nvPr/>
          </p:nvCxnSpPr>
          <p:spPr>
            <a:xfrm flipV="1">
              <a:off x="1796040" y="3242880"/>
              <a:ext cx="669240" cy="750600"/>
            </a:xfrm>
            <a:prstGeom prst="straightConnector1">
              <a:avLst/>
            </a:prstGeom>
            <a:ln w="19050">
              <a:solidFill>
                <a:srgbClr val="4472c4"/>
              </a:solidFill>
            </a:ln>
          </p:spPr>
        </p:cxnSp>
        <p:cxnSp>
          <p:nvCxnSpPr>
            <p:cNvPr id="220" name="Connecteur droit 8"/>
            <p:cNvCxnSpPr/>
            <p:nvPr/>
          </p:nvCxnSpPr>
          <p:spPr>
            <a:xfrm>
              <a:off x="1126080" y="3254400"/>
              <a:ext cx="670320" cy="749880"/>
            </a:xfrm>
            <a:prstGeom prst="straightConnector1">
              <a:avLst/>
            </a:prstGeom>
            <a:ln w="19050">
              <a:solidFill>
                <a:srgbClr val="4472c4"/>
              </a:solidFill>
            </a:ln>
          </p:spPr>
        </p:cxnSp>
      </p:grpSp>
      <p:grpSp>
        <p:nvGrpSpPr>
          <p:cNvPr id="221" name="Groupe 9"/>
          <p:cNvGrpSpPr/>
          <p:nvPr/>
        </p:nvGrpSpPr>
        <p:grpSpPr>
          <a:xfrm>
            <a:off x="2104200" y="1955880"/>
            <a:ext cx="1123920" cy="622800"/>
            <a:chOff x="2104200" y="1955880"/>
            <a:chExt cx="1123920" cy="622800"/>
          </a:xfrm>
        </p:grpSpPr>
        <p:cxnSp>
          <p:nvCxnSpPr>
            <p:cNvPr id="222" name="Connecteur droit 10"/>
            <p:cNvCxnSpPr/>
            <p:nvPr/>
          </p:nvCxnSpPr>
          <p:spPr>
            <a:xfrm>
              <a:off x="2666520" y="1964520"/>
              <a:ext cx="561960" cy="614520"/>
            </a:xfrm>
            <a:prstGeom prst="straightConnector1">
              <a:avLst/>
            </a:prstGeom>
            <a:ln w="19050">
              <a:solidFill>
                <a:srgbClr val="c00000"/>
              </a:solidFill>
            </a:ln>
          </p:spPr>
        </p:cxnSp>
        <p:cxnSp>
          <p:nvCxnSpPr>
            <p:cNvPr id="223" name="Connecteur droit 11"/>
            <p:cNvCxnSpPr/>
            <p:nvPr/>
          </p:nvCxnSpPr>
          <p:spPr>
            <a:xfrm flipV="1">
              <a:off x="2104200" y="1955880"/>
              <a:ext cx="562680" cy="613800"/>
            </a:xfrm>
            <a:prstGeom prst="straightConnector1">
              <a:avLst/>
            </a:prstGeom>
            <a:ln w="19050">
              <a:solidFill>
                <a:srgbClr val="c00000"/>
              </a:solidFill>
            </a:ln>
          </p:spPr>
        </p:cxnSp>
      </p:grpSp>
      <p:grpSp>
        <p:nvGrpSpPr>
          <p:cNvPr id="224" name="Groupe 12"/>
          <p:cNvGrpSpPr/>
          <p:nvPr/>
        </p:nvGrpSpPr>
        <p:grpSpPr>
          <a:xfrm>
            <a:off x="1662480" y="4696200"/>
            <a:ext cx="1246320" cy="761040"/>
            <a:chOff x="1662480" y="4696200"/>
            <a:chExt cx="1246320" cy="761040"/>
          </a:xfrm>
        </p:grpSpPr>
        <p:cxnSp>
          <p:nvCxnSpPr>
            <p:cNvPr id="225" name="Connecteur droit 13"/>
            <p:cNvCxnSpPr/>
            <p:nvPr/>
          </p:nvCxnSpPr>
          <p:spPr>
            <a:xfrm flipV="1">
              <a:off x="2285640" y="4696200"/>
              <a:ext cx="623520" cy="750600"/>
            </a:xfrm>
            <a:prstGeom prst="straightConnector1">
              <a:avLst/>
            </a:prstGeom>
            <a:ln w="19050">
              <a:solidFill>
                <a:srgbClr val="4472c4"/>
              </a:solidFill>
            </a:ln>
          </p:spPr>
        </p:cxnSp>
        <p:cxnSp>
          <p:nvCxnSpPr>
            <p:cNvPr id="226" name="Connecteur droit 14"/>
            <p:cNvCxnSpPr/>
            <p:nvPr/>
          </p:nvCxnSpPr>
          <p:spPr>
            <a:xfrm>
              <a:off x="1662480" y="4707360"/>
              <a:ext cx="623520" cy="750240"/>
            </a:xfrm>
            <a:prstGeom prst="straightConnector1">
              <a:avLst/>
            </a:prstGeom>
            <a:ln w="19050">
              <a:solidFill>
                <a:srgbClr val="4472c4"/>
              </a:solidFill>
            </a:ln>
          </p:spPr>
        </p:cxnSp>
      </p:grpSp>
      <p:sp>
        <p:nvSpPr>
          <p:cNvPr id="227" name="ZoneTexte 15"/>
          <p:cNvSpPr/>
          <p:nvPr/>
        </p:nvSpPr>
        <p:spPr>
          <a:xfrm>
            <a:off x="1764000" y="5517360"/>
            <a:ext cx="114444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486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8" name="ZoneTexte 16"/>
          <p:cNvSpPr/>
          <p:nvPr/>
        </p:nvSpPr>
        <p:spPr>
          <a:xfrm>
            <a:off x="1126440" y="3937680"/>
            <a:ext cx="228420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490 </a:t>
            </a:r>
            <a:r>
              <a:rPr b="0" lang="fr-FR" sz="4400" spc="-1" strike="noStrike">
                <a:solidFill>
                  <a:srgbClr val="4472c4"/>
                </a:solidFill>
                <a:latin typeface="Calibri"/>
              </a:rPr>
              <a:t>– 4 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9" name=""/>
          <p:cNvSpPr/>
          <p:nvPr/>
        </p:nvSpPr>
        <p:spPr>
          <a:xfrm>
            <a:off x="3377880" y="31824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0" name=""/>
          <p:cNvSpPr/>
          <p:nvPr/>
        </p:nvSpPr>
        <p:spPr>
          <a:xfrm>
            <a:off x="7871760" y="33264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1" name=""/>
          <p:cNvSpPr/>
          <p:nvPr/>
        </p:nvSpPr>
        <p:spPr>
          <a:xfrm flipV="1">
            <a:off x="4500360" y="36864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252000" bIns="252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32" name="ZoneTexte 35"/>
          <p:cNvSpPr/>
          <p:nvPr/>
        </p:nvSpPr>
        <p:spPr>
          <a:xfrm>
            <a:off x="5400000" y="900000"/>
            <a:ext cx="397692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2,6 - 0,4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3" name="Titre 6"/>
          <p:cNvSpPr txBox="1"/>
          <p:nvPr/>
        </p:nvSpPr>
        <p:spPr>
          <a:xfrm>
            <a:off x="4614480" y="399240"/>
            <a:ext cx="176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61" dur="indefinite" restart="never" nodeType="tmRoot">
          <p:childTnLst>
            <p:seq>
              <p:cTn id="162" dur="indefinite" nodeType="mainSeq">
                <p:childTnLst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67"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2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7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82" dur="5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87" dur="5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90" dur="5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5" name="PlaceHolder 2"/>
          <p:cNvSpPr>
            <a:spLocks noGrp="1"/>
          </p:cNvSpPr>
          <p:nvPr>
            <p:ph/>
          </p:nvPr>
        </p:nvSpPr>
        <p:spPr>
          <a:xfrm>
            <a:off x="3681360" y="645912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3/3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6" name="ZoneTexte 4"/>
          <p:cNvSpPr/>
          <p:nvPr/>
        </p:nvSpPr>
        <p:spPr>
          <a:xfrm>
            <a:off x="1080000" y="1260000"/>
            <a:ext cx="2873520" cy="1430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637 </a:t>
            </a:r>
            <a:r>
              <a:rPr b="0" lang="fr-FR" sz="4400" spc="-1" strike="noStrike">
                <a:solidFill>
                  <a:srgbClr val="7030a0"/>
                </a:solidFill>
                <a:latin typeface="Calibri"/>
              </a:rPr>
              <a:t>– 9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7030a0"/>
                </a:solidFill>
                <a:latin typeface="Calibri"/>
              </a:rPr>
              <a:t>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7" name=""/>
          <p:cNvSpPr/>
          <p:nvPr/>
        </p:nvSpPr>
        <p:spPr>
          <a:xfrm>
            <a:off x="3377880" y="31824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8" name=""/>
          <p:cNvSpPr/>
          <p:nvPr/>
        </p:nvSpPr>
        <p:spPr>
          <a:xfrm>
            <a:off x="7871760" y="33264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9" name=""/>
          <p:cNvSpPr/>
          <p:nvPr/>
        </p:nvSpPr>
        <p:spPr>
          <a:xfrm flipV="1">
            <a:off x="4500360" y="36864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252000" bIns="252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40" name="Titre 11"/>
          <p:cNvSpPr txBox="1"/>
          <p:nvPr/>
        </p:nvSpPr>
        <p:spPr>
          <a:xfrm>
            <a:off x="4604040" y="389160"/>
            <a:ext cx="214560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1" name="ZoneTexte 75"/>
          <p:cNvSpPr/>
          <p:nvPr/>
        </p:nvSpPr>
        <p:spPr>
          <a:xfrm>
            <a:off x="5400000" y="900360"/>
            <a:ext cx="397692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2,6 – 0,4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2" name="ZoneTexte 76"/>
          <p:cNvSpPr/>
          <p:nvPr/>
        </p:nvSpPr>
        <p:spPr>
          <a:xfrm>
            <a:off x="4680000" y="1800360"/>
            <a:ext cx="4567680" cy="699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2 + 0,6 – 0,4 = …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3" name="ZoneTexte 78"/>
          <p:cNvSpPr/>
          <p:nvPr/>
        </p:nvSpPr>
        <p:spPr>
          <a:xfrm>
            <a:off x="7723800" y="1760760"/>
            <a:ext cx="1053720" cy="6998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2,2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44" name="Groupe 3"/>
          <p:cNvGrpSpPr/>
          <p:nvPr/>
        </p:nvGrpSpPr>
        <p:grpSpPr>
          <a:xfrm>
            <a:off x="5100120" y="3621240"/>
            <a:ext cx="3600000" cy="2034720"/>
            <a:chOff x="5100120" y="3621240"/>
            <a:chExt cx="3600000" cy="2034720"/>
          </a:xfrm>
        </p:grpSpPr>
        <p:sp>
          <p:nvSpPr>
            <p:cNvPr id="245" name="Rectangle 26"/>
            <p:cNvSpPr/>
            <p:nvPr/>
          </p:nvSpPr>
          <p:spPr>
            <a:xfrm>
              <a:off x="5100120" y="3625200"/>
              <a:ext cx="903600" cy="7405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4400" spc="-1" strike="noStrike">
                  <a:solidFill>
                    <a:srgbClr val="c00000"/>
                  </a:solidFill>
                  <a:latin typeface="Aptos"/>
                  <a:ea typeface="DejaVu Sans"/>
                </a:rPr>
                <a:t>D</a:t>
              </a:r>
              <a:endParaRPr b="0" lang="fr-FR" sz="4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46" name="Rectangle 27"/>
            <p:cNvSpPr/>
            <p:nvPr/>
          </p:nvSpPr>
          <p:spPr>
            <a:xfrm>
              <a:off x="6004080" y="3625200"/>
              <a:ext cx="903600" cy="7405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4400" spc="-1" strike="noStrike">
                  <a:solidFill>
                    <a:srgbClr val="0070c0"/>
                  </a:solidFill>
                  <a:latin typeface="Aptos"/>
                  <a:ea typeface="DejaVu Sans"/>
                </a:rPr>
                <a:t>U</a:t>
              </a:r>
              <a:endParaRPr b="0" lang="fr-FR" sz="4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47" name="Rectangle 28"/>
            <p:cNvSpPr/>
            <p:nvPr/>
          </p:nvSpPr>
          <p:spPr>
            <a:xfrm>
              <a:off x="5100120" y="4366800"/>
              <a:ext cx="903600" cy="1289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  <a:p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  <a:p>
              <a:r>
                <a:rPr b="1" lang="fr-FR" sz="1950" spc="-1" strike="noStrike">
                  <a:solidFill>
                    <a:srgbClr val="000000"/>
                  </a:solidFill>
                  <a:latin typeface="Apto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</a:rPr>
                <a:t>-</a:t>
              </a:r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</p:txBody>
        </p:sp>
        <p:sp>
          <p:nvSpPr>
            <p:cNvPr id="248" name="Rectangle 29"/>
            <p:cNvSpPr/>
            <p:nvPr/>
          </p:nvSpPr>
          <p:spPr>
            <a:xfrm>
              <a:off x="6004080" y="4366800"/>
              <a:ext cx="903600" cy="1289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r>
                <a:rPr b="1" lang="fr-FR" sz="1950" spc="-1" strike="noStrike">
                  <a:solidFill>
                    <a:srgbClr val="000000"/>
                  </a:solidFill>
                  <a:latin typeface="Apto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</a:rPr>
                <a:t>2</a:t>
              </a:r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  <a:p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  <a:p>
              <a:r>
                <a:rPr b="1" lang="fr-FR" sz="1950" spc="-1" strike="noStrike">
                  <a:solidFill>
                    <a:srgbClr val="000000"/>
                  </a:solidFill>
                  <a:latin typeface="Apto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</a:rPr>
                <a:t>0</a:t>
              </a:r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</p:txBody>
        </p:sp>
        <p:sp>
          <p:nvSpPr>
            <p:cNvPr id="249" name="Rectangle 30"/>
            <p:cNvSpPr/>
            <p:nvPr/>
          </p:nvSpPr>
          <p:spPr>
            <a:xfrm>
              <a:off x="6890760" y="3621240"/>
              <a:ext cx="903600" cy="7408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29160" tIns="45000" bIns="45000" anchor="t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200" spc="-1" strike="noStrike">
                  <a:solidFill>
                    <a:srgbClr val="747474"/>
                  </a:solidFill>
                  <a:latin typeface="Aptos"/>
                  <a:ea typeface="DejaVu Sans"/>
                </a:rPr>
                <a:t>dixièmes</a:t>
              </a:r>
              <a:endParaRPr b="1" lang="fr-FR" sz="1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50" name="Rectangle 31"/>
            <p:cNvSpPr/>
            <p:nvPr/>
          </p:nvSpPr>
          <p:spPr>
            <a:xfrm>
              <a:off x="7796520" y="3625200"/>
              <a:ext cx="903600" cy="7405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29160" tIns="45000" bIns="45000" anchor="t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200" spc="-1" strike="noStrike">
                  <a:solidFill>
                    <a:srgbClr val="747474"/>
                  </a:solidFill>
                  <a:latin typeface="Aptos"/>
                  <a:ea typeface="DejaVu Sans"/>
                </a:rPr>
                <a:t>centièmes</a:t>
              </a:r>
              <a:endParaRPr b="1" lang="fr-FR" sz="1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51" name="Rectangle 32"/>
            <p:cNvSpPr/>
            <p:nvPr/>
          </p:nvSpPr>
          <p:spPr>
            <a:xfrm>
              <a:off x="6892200" y="4366800"/>
              <a:ext cx="903960" cy="1289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r>
                <a:rPr b="1" lang="fr-FR" sz="1950" spc="-1" strike="noStrike">
                  <a:solidFill>
                    <a:srgbClr val="000000"/>
                  </a:solidFill>
                  <a:latin typeface="Apto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</a:rPr>
                <a:t>6</a:t>
              </a:r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  <a:p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  <a:p>
              <a:r>
                <a:rPr b="1" lang="fr-FR" sz="1950" spc="-1" strike="noStrike">
                  <a:solidFill>
                    <a:srgbClr val="000000"/>
                  </a:solidFill>
                  <a:latin typeface="Apto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</a:rPr>
                <a:t>4</a:t>
              </a:r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</p:txBody>
        </p:sp>
        <p:sp>
          <p:nvSpPr>
            <p:cNvPr id="252" name="Rectangle 33"/>
            <p:cNvSpPr/>
            <p:nvPr/>
          </p:nvSpPr>
          <p:spPr>
            <a:xfrm>
              <a:off x="7794720" y="4366800"/>
              <a:ext cx="903600" cy="1289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</p:txBody>
        </p:sp>
        <p:sp>
          <p:nvSpPr>
            <p:cNvPr id="253" name="ZoneTexte 79"/>
            <p:cNvSpPr/>
            <p:nvPr/>
          </p:nvSpPr>
          <p:spPr>
            <a:xfrm>
              <a:off x="6716160" y="4162320"/>
              <a:ext cx="697680" cy="821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480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,</a:t>
              </a:r>
              <a:endParaRPr b="0" lang="fr-FR" sz="4800" spc="-1" strike="noStrike">
                <a:solidFill>
                  <a:srgbClr val="000000"/>
                </a:solidFill>
                <a:latin typeface="Arial"/>
              </a:endParaRPr>
            </a:p>
          </p:txBody>
        </p:sp>
        <mc:AlternateContent>
          <mc:Choice xmlns:a14="http://schemas.microsoft.com/office/drawing/2010/main" Requires="a14">
            <p:sp>
              <p:nvSpPr>
                <p:cNvPr id="254" name="ZoneTexte 80"/>
                <p:cNvSpPr txBox="1"/>
                <p:nvPr/>
              </p:nvSpPr>
              <p:spPr>
                <a:xfrm>
                  <a:off x="7093800" y="3908880"/>
                  <a:ext cx="552960" cy="37152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f>
                        <m:num>
                          <m:r>
                            <m:t xml:space="preserve">1</m:t>
                          </m:r>
                        </m:num>
                        <m:den>
                          <m:r>
                            <m:t xml:space="preserve">10</m:t>
                          </m:r>
                        </m:den>
                      </m:f>
                      <m:r>
                        <m:t xml:space="preserve">=</m:t>
                      </m:r>
                      <m:r>
                        <m:t xml:space="preserve">0,1</m:t>
                      </m:r>
                    </m:oMath>
                  </a14:m>
                </a:p>
              </p:txBody>
            </p:sp>
          </mc:Choice>
          <mc:Fallback/>
        </mc:AlternateContent>
        <mc:AlternateContent>
          <mc:Choice xmlns:a14="http://schemas.microsoft.com/office/drawing/2010/main" Requires="a14">
            <p:sp>
              <p:nvSpPr>
                <p:cNvPr id="255" name="ZoneTexte 81"/>
                <p:cNvSpPr txBox="1"/>
                <p:nvPr/>
              </p:nvSpPr>
              <p:spPr>
                <a:xfrm>
                  <a:off x="7927560" y="3924000"/>
                  <a:ext cx="708120" cy="37116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f>
                        <m:num>
                          <m:r>
                            <m:t xml:space="preserve">1</m:t>
                          </m:r>
                        </m:num>
                        <m:den>
                          <m:r>
                            <m:t xml:space="preserve">100</m:t>
                          </m:r>
                        </m:den>
                      </m:f>
                      <m:r>
                        <m:t xml:space="preserve">=</m:t>
                      </m:r>
                      <m:r>
                        <m:t xml:space="preserve">0,01</m:t>
                      </m:r>
                    </m:oMath>
                  </a14:m>
                </a:p>
              </p:txBody>
            </p:sp>
          </mc:Choice>
          <mc:Fallback/>
        </mc:AlternateContent>
        <p:sp>
          <p:nvSpPr>
            <p:cNvPr id="256" name="ZoneTexte 82"/>
            <p:cNvSpPr/>
            <p:nvPr/>
          </p:nvSpPr>
          <p:spPr>
            <a:xfrm>
              <a:off x="6699960" y="4740480"/>
              <a:ext cx="697680" cy="821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480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,</a:t>
              </a:r>
              <a:endParaRPr b="0" lang="fr-FR" sz="48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257" name=""/>
          <p:cNvSpPr/>
          <p:nvPr/>
        </p:nvSpPr>
        <p:spPr>
          <a:xfrm>
            <a:off x="5079960" y="5653800"/>
            <a:ext cx="2714400" cy="1044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26000" bIns="126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58" name="ZoneTexte 83"/>
          <p:cNvSpPr/>
          <p:nvPr/>
        </p:nvSpPr>
        <p:spPr>
          <a:xfrm>
            <a:off x="7088400" y="5724000"/>
            <a:ext cx="429120" cy="6998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2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9" name="ZoneTexte 84"/>
          <p:cNvSpPr/>
          <p:nvPr/>
        </p:nvSpPr>
        <p:spPr>
          <a:xfrm>
            <a:off x="6647760" y="5724000"/>
            <a:ext cx="429120" cy="6998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 </a:t>
            </a: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,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0" name="ZoneTexte 85"/>
          <p:cNvSpPr/>
          <p:nvPr/>
        </p:nvSpPr>
        <p:spPr>
          <a:xfrm>
            <a:off x="6217920" y="5724000"/>
            <a:ext cx="429120" cy="6998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2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2" name="PlaceHolder 2"/>
          <p:cNvSpPr>
            <a:spLocks noGrp="1"/>
          </p:cNvSpPr>
          <p:nvPr>
            <p:ph/>
          </p:nvPr>
        </p:nvSpPr>
        <p:spPr>
          <a:xfrm>
            <a:off x="3650760" y="643896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3/3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3" name="ZoneTexte 4"/>
          <p:cNvSpPr/>
          <p:nvPr/>
        </p:nvSpPr>
        <p:spPr>
          <a:xfrm>
            <a:off x="1382400" y="1260000"/>
            <a:ext cx="28735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637 </a:t>
            </a:r>
            <a:r>
              <a:rPr b="0" lang="fr-FR" sz="4400" spc="-1" strike="noStrike">
                <a:solidFill>
                  <a:srgbClr val="7030a0"/>
                </a:solidFill>
                <a:latin typeface="Calibri"/>
              </a:rPr>
              <a:t>– 9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4" name="ZoneTexte 5"/>
          <p:cNvSpPr/>
          <p:nvPr/>
        </p:nvSpPr>
        <p:spPr>
          <a:xfrm>
            <a:off x="1080000" y="2462040"/>
            <a:ext cx="279936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637 </a:t>
            </a:r>
            <a:r>
              <a:rPr b="0" lang="fr-FR" sz="4400" spc="-1" strike="noStrike">
                <a:solidFill>
                  <a:srgbClr val="4472c4"/>
                </a:solidFill>
                <a:latin typeface="Calibri"/>
              </a:rPr>
              <a:t>– 7 – 2 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65" name="Groupe 6"/>
          <p:cNvGrpSpPr/>
          <p:nvPr/>
        </p:nvGrpSpPr>
        <p:grpSpPr>
          <a:xfrm>
            <a:off x="1486080" y="3242880"/>
            <a:ext cx="1338840" cy="761040"/>
            <a:chOff x="1486080" y="3242880"/>
            <a:chExt cx="1338840" cy="761040"/>
          </a:xfrm>
        </p:grpSpPr>
        <p:cxnSp>
          <p:nvCxnSpPr>
            <p:cNvPr id="266" name="Connecteur droit 7"/>
            <p:cNvCxnSpPr/>
            <p:nvPr/>
          </p:nvCxnSpPr>
          <p:spPr>
            <a:xfrm flipV="1">
              <a:off x="2156040" y="3242880"/>
              <a:ext cx="669240" cy="750600"/>
            </a:xfrm>
            <a:prstGeom prst="straightConnector1">
              <a:avLst/>
            </a:prstGeom>
            <a:ln w="19050">
              <a:solidFill>
                <a:srgbClr val="4472c4"/>
              </a:solidFill>
            </a:ln>
          </p:spPr>
        </p:cxnSp>
        <p:cxnSp>
          <p:nvCxnSpPr>
            <p:cNvPr id="267" name="Connecteur droit 8"/>
            <p:cNvCxnSpPr/>
            <p:nvPr/>
          </p:nvCxnSpPr>
          <p:spPr>
            <a:xfrm>
              <a:off x="1486080" y="3254400"/>
              <a:ext cx="670320" cy="749880"/>
            </a:xfrm>
            <a:prstGeom prst="straightConnector1">
              <a:avLst/>
            </a:prstGeom>
            <a:ln w="19050">
              <a:solidFill>
                <a:srgbClr val="4472c4"/>
              </a:solidFill>
            </a:ln>
          </p:spPr>
        </p:cxnSp>
      </p:grpSp>
      <p:grpSp>
        <p:nvGrpSpPr>
          <p:cNvPr id="268" name="Groupe 9"/>
          <p:cNvGrpSpPr/>
          <p:nvPr/>
        </p:nvGrpSpPr>
        <p:grpSpPr>
          <a:xfrm>
            <a:off x="2464200" y="1955880"/>
            <a:ext cx="1123920" cy="622800"/>
            <a:chOff x="2464200" y="1955880"/>
            <a:chExt cx="1123920" cy="622800"/>
          </a:xfrm>
        </p:grpSpPr>
        <p:cxnSp>
          <p:nvCxnSpPr>
            <p:cNvPr id="269" name="Connecteur droit 10"/>
            <p:cNvCxnSpPr/>
            <p:nvPr/>
          </p:nvCxnSpPr>
          <p:spPr>
            <a:xfrm>
              <a:off x="3026520" y="1964520"/>
              <a:ext cx="561960" cy="614520"/>
            </a:xfrm>
            <a:prstGeom prst="straightConnector1">
              <a:avLst/>
            </a:prstGeom>
            <a:ln w="19050">
              <a:solidFill>
                <a:srgbClr val="c00000"/>
              </a:solidFill>
            </a:ln>
          </p:spPr>
        </p:cxnSp>
        <p:cxnSp>
          <p:nvCxnSpPr>
            <p:cNvPr id="270" name="Connecteur droit 11"/>
            <p:cNvCxnSpPr/>
            <p:nvPr/>
          </p:nvCxnSpPr>
          <p:spPr>
            <a:xfrm flipV="1">
              <a:off x="2464200" y="1955880"/>
              <a:ext cx="562680" cy="613800"/>
            </a:xfrm>
            <a:prstGeom prst="straightConnector1">
              <a:avLst/>
            </a:prstGeom>
            <a:ln w="19050">
              <a:solidFill>
                <a:srgbClr val="c00000"/>
              </a:solidFill>
            </a:ln>
          </p:spPr>
        </p:cxnSp>
      </p:grpSp>
      <p:grpSp>
        <p:nvGrpSpPr>
          <p:cNvPr id="271" name="Groupe 12"/>
          <p:cNvGrpSpPr/>
          <p:nvPr/>
        </p:nvGrpSpPr>
        <p:grpSpPr>
          <a:xfrm>
            <a:off x="2022480" y="4696200"/>
            <a:ext cx="1246320" cy="761040"/>
            <a:chOff x="2022480" y="4696200"/>
            <a:chExt cx="1246320" cy="761040"/>
          </a:xfrm>
        </p:grpSpPr>
        <p:cxnSp>
          <p:nvCxnSpPr>
            <p:cNvPr id="272" name="Connecteur droit 13"/>
            <p:cNvCxnSpPr/>
            <p:nvPr/>
          </p:nvCxnSpPr>
          <p:spPr>
            <a:xfrm flipV="1">
              <a:off x="2645640" y="4696200"/>
              <a:ext cx="623520" cy="750600"/>
            </a:xfrm>
            <a:prstGeom prst="straightConnector1">
              <a:avLst/>
            </a:prstGeom>
            <a:ln w="19050">
              <a:solidFill>
                <a:srgbClr val="4472c4"/>
              </a:solidFill>
            </a:ln>
          </p:spPr>
        </p:cxnSp>
        <p:cxnSp>
          <p:nvCxnSpPr>
            <p:cNvPr id="273" name="Connecteur droit 14"/>
            <p:cNvCxnSpPr/>
            <p:nvPr/>
          </p:nvCxnSpPr>
          <p:spPr>
            <a:xfrm>
              <a:off x="2022480" y="4707360"/>
              <a:ext cx="623520" cy="750240"/>
            </a:xfrm>
            <a:prstGeom prst="straightConnector1">
              <a:avLst/>
            </a:prstGeom>
            <a:ln w="19050">
              <a:solidFill>
                <a:srgbClr val="4472c4"/>
              </a:solidFill>
            </a:ln>
          </p:spPr>
        </p:cxnSp>
      </p:grpSp>
      <p:sp>
        <p:nvSpPr>
          <p:cNvPr id="274" name="ZoneTexte 15"/>
          <p:cNvSpPr/>
          <p:nvPr/>
        </p:nvSpPr>
        <p:spPr>
          <a:xfrm>
            <a:off x="2124000" y="5517360"/>
            <a:ext cx="114444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628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5" name="ZoneTexte 16"/>
          <p:cNvSpPr/>
          <p:nvPr/>
        </p:nvSpPr>
        <p:spPr>
          <a:xfrm>
            <a:off x="1486440" y="3937680"/>
            <a:ext cx="240300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630 </a:t>
            </a:r>
            <a:r>
              <a:rPr b="0" lang="fr-FR" sz="4400" spc="-1" strike="noStrike">
                <a:solidFill>
                  <a:srgbClr val="4472c4"/>
                </a:solidFill>
                <a:latin typeface="Calibri"/>
              </a:rPr>
              <a:t>– 2 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6" name=""/>
          <p:cNvSpPr/>
          <p:nvPr/>
        </p:nvSpPr>
        <p:spPr>
          <a:xfrm>
            <a:off x="3377880" y="31824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7" name=""/>
          <p:cNvSpPr/>
          <p:nvPr/>
        </p:nvSpPr>
        <p:spPr>
          <a:xfrm>
            <a:off x="7871760" y="33264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8" name=""/>
          <p:cNvSpPr/>
          <p:nvPr/>
        </p:nvSpPr>
        <p:spPr>
          <a:xfrm flipV="1">
            <a:off x="4500360" y="36864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252000" bIns="252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79" name="ZoneTexte 36"/>
          <p:cNvSpPr/>
          <p:nvPr/>
        </p:nvSpPr>
        <p:spPr>
          <a:xfrm>
            <a:off x="5400000" y="900000"/>
            <a:ext cx="397692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7,8 + 0,1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0" name="Titre 7"/>
          <p:cNvSpPr txBox="1"/>
          <p:nvPr/>
        </p:nvSpPr>
        <p:spPr>
          <a:xfrm>
            <a:off x="4614480" y="399240"/>
            <a:ext cx="176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91" dur="indefinite" restart="never" nodeType="tmRoot">
          <p:childTnLst>
            <p:seq>
              <p:cTn id="192" dur="indefinite" nodeType="mainSeq">
                <p:childTnLst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97" dur="5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02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07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>
                      <p:stCondLst>
                        <p:cond delay="indefinite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12" dur="5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17" dur="5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8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0" dur="5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2" name="ZoneTexte 3"/>
          <p:cNvSpPr/>
          <p:nvPr/>
        </p:nvSpPr>
        <p:spPr>
          <a:xfrm>
            <a:off x="302400" y="1116360"/>
            <a:ext cx="544068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542 – 5 = …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3" name="ZoneTexte 4"/>
          <p:cNvSpPr/>
          <p:nvPr/>
        </p:nvSpPr>
        <p:spPr>
          <a:xfrm>
            <a:off x="302400" y="1951560"/>
            <a:ext cx="75823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373 – 4 = …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4" name="ZoneTexte 5"/>
          <p:cNvSpPr/>
          <p:nvPr/>
        </p:nvSpPr>
        <p:spPr>
          <a:xfrm>
            <a:off x="302400" y="2720880"/>
            <a:ext cx="632736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834 – 7 = …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5" name="ZoneTexte 8"/>
          <p:cNvSpPr/>
          <p:nvPr/>
        </p:nvSpPr>
        <p:spPr>
          <a:xfrm>
            <a:off x="302400" y="3490200"/>
            <a:ext cx="52765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912 – 8 = …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6" name="ZoneTexte 2"/>
          <p:cNvSpPr/>
          <p:nvPr/>
        </p:nvSpPr>
        <p:spPr>
          <a:xfrm>
            <a:off x="302400" y="4219200"/>
            <a:ext cx="52765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565 – 9 = …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7" name="ZoneTexte 6"/>
          <p:cNvSpPr/>
          <p:nvPr/>
        </p:nvSpPr>
        <p:spPr>
          <a:xfrm>
            <a:off x="302400" y="4947840"/>
            <a:ext cx="52765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1 221 – 7 = …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8" name=""/>
          <p:cNvSpPr/>
          <p:nvPr/>
        </p:nvSpPr>
        <p:spPr>
          <a:xfrm>
            <a:off x="3377880" y="31824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9" name=""/>
          <p:cNvSpPr/>
          <p:nvPr/>
        </p:nvSpPr>
        <p:spPr>
          <a:xfrm>
            <a:off x="7871760" y="33264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0" name=""/>
          <p:cNvSpPr/>
          <p:nvPr/>
        </p:nvSpPr>
        <p:spPr>
          <a:xfrm flipV="1">
            <a:off x="4500360" y="36864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252000" bIns="252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91" name="Titre 12"/>
          <p:cNvSpPr txBox="1"/>
          <p:nvPr/>
        </p:nvSpPr>
        <p:spPr>
          <a:xfrm>
            <a:off x="4604040" y="389160"/>
            <a:ext cx="214560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2" name="ZoneTexte 86"/>
          <p:cNvSpPr/>
          <p:nvPr/>
        </p:nvSpPr>
        <p:spPr>
          <a:xfrm>
            <a:off x="5400000" y="900360"/>
            <a:ext cx="397692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7,8 + 0,1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3" name="ZoneTexte 87"/>
          <p:cNvSpPr/>
          <p:nvPr/>
        </p:nvSpPr>
        <p:spPr>
          <a:xfrm>
            <a:off x="4680000" y="1800360"/>
            <a:ext cx="4567680" cy="699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7 + 0,8 + 0,1 = …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4" name="ZoneTexte 89"/>
          <p:cNvSpPr/>
          <p:nvPr/>
        </p:nvSpPr>
        <p:spPr>
          <a:xfrm>
            <a:off x="7774920" y="1811880"/>
            <a:ext cx="1053720" cy="6998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7,9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95" name="Groupe 4"/>
          <p:cNvGrpSpPr/>
          <p:nvPr/>
        </p:nvGrpSpPr>
        <p:grpSpPr>
          <a:xfrm>
            <a:off x="5100120" y="3621240"/>
            <a:ext cx="3600000" cy="2034720"/>
            <a:chOff x="5100120" y="3621240"/>
            <a:chExt cx="3600000" cy="2034720"/>
          </a:xfrm>
        </p:grpSpPr>
        <p:sp>
          <p:nvSpPr>
            <p:cNvPr id="296" name="Rectangle 34"/>
            <p:cNvSpPr/>
            <p:nvPr/>
          </p:nvSpPr>
          <p:spPr>
            <a:xfrm>
              <a:off x="5100120" y="3625200"/>
              <a:ext cx="903600" cy="7405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4400" spc="-1" strike="noStrike">
                  <a:solidFill>
                    <a:srgbClr val="c00000"/>
                  </a:solidFill>
                  <a:latin typeface="Aptos"/>
                  <a:ea typeface="DejaVu Sans"/>
                </a:rPr>
                <a:t>D</a:t>
              </a:r>
              <a:endParaRPr b="0" lang="fr-FR" sz="4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97" name="Rectangle 35"/>
            <p:cNvSpPr/>
            <p:nvPr/>
          </p:nvSpPr>
          <p:spPr>
            <a:xfrm>
              <a:off x="6004080" y="3625200"/>
              <a:ext cx="903600" cy="7405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4400" spc="-1" strike="noStrike">
                  <a:solidFill>
                    <a:srgbClr val="0070c0"/>
                  </a:solidFill>
                  <a:latin typeface="Aptos"/>
                  <a:ea typeface="DejaVu Sans"/>
                </a:rPr>
                <a:t>U</a:t>
              </a:r>
              <a:endParaRPr b="0" lang="fr-FR" sz="4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98" name="Rectangle 36"/>
            <p:cNvSpPr/>
            <p:nvPr/>
          </p:nvSpPr>
          <p:spPr>
            <a:xfrm>
              <a:off x="5100120" y="4366800"/>
              <a:ext cx="903600" cy="1289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  <a:p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  <a:p>
              <a:r>
                <a:rPr b="1" lang="fr-FR" sz="1950" spc="-1" strike="noStrike">
                  <a:solidFill>
                    <a:srgbClr val="000000"/>
                  </a:solidFill>
                  <a:latin typeface="Apto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</a:rPr>
                <a:t>+</a:t>
              </a:r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</p:txBody>
        </p:sp>
        <p:sp>
          <p:nvSpPr>
            <p:cNvPr id="299" name="Rectangle 37"/>
            <p:cNvSpPr/>
            <p:nvPr/>
          </p:nvSpPr>
          <p:spPr>
            <a:xfrm>
              <a:off x="6004080" y="4366800"/>
              <a:ext cx="903600" cy="1289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r>
                <a:rPr b="1" lang="fr-FR" sz="1950" spc="-1" strike="noStrike">
                  <a:solidFill>
                    <a:srgbClr val="000000"/>
                  </a:solidFill>
                  <a:latin typeface="Apto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</a:rPr>
                <a:t>7</a:t>
              </a:r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  <a:p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  <a:p>
              <a:r>
                <a:rPr b="1" lang="fr-FR" sz="1950" spc="-1" strike="noStrike">
                  <a:solidFill>
                    <a:srgbClr val="000000"/>
                  </a:solidFill>
                  <a:latin typeface="Apto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</a:rPr>
                <a:t>0</a:t>
              </a:r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</p:txBody>
        </p:sp>
        <p:sp>
          <p:nvSpPr>
            <p:cNvPr id="300" name="Rectangle 38"/>
            <p:cNvSpPr/>
            <p:nvPr/>
          </p:nvSpPr>
          <p:spPr>
            <a:xfrm>
              <a:off x="6890760" y="3621240"/>
              <a:ext cx="903600" cy="7408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29160" tIns="45000" bIns="45000" anchor="t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200" spc="-1" strike="noStrike">
                  <a:solidFill>
                    <a:srgbClr val="747474"/>
                  </a:solidFill>
                  <a:latin typeface="Aptos"/>
                  <a:ea typeface="DejaVu Sans"/>
                </a:rPr>
                <a:t>dixièmes</a:t>
              </a:r>
              <a:endParaRPr b="1" lang="fr-FR" sz="1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01" name="Rectangle 39"/>
            <p:cNvSpPr/>
            <p:nvPr/>
          </p:nvSpPr>
          <p:spPr>
            <a:xfrm>
              <a:off x="7796520" y="3625200"/>
              <a:ext cx="903600" cy="7405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29160" tIns="45000" bIns="45000" anchor="t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200" spc="-1" strike="noStrike">
                  <a:solidFill>
                    <a:srgbClr val="747474"/>
                  </a:solidFill>
                  <a:latin typeface="Aptos"/>
                  <a:ea typeface="DejaVu Sans"/>
                </a:rPr>
                <a:t>centièmes</a:t>
              </a:r>
              <a:endParaRPr b="1" lang="fr-FR" sz="1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02" name="Rectangle 40"/>
            <p:cNvSpPr/>
            <p:nvPr/>
          </p:nvSpPr>
          <p:spPr>
            <a:xfrm>
              <a:off x="6892200" y="4366800"/>
              <a:ext cx="903960" cy="1289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r>
                <a:rPr b="1" lang="fr-FR" sz="1950" spc="-1" strike="noStrike">
                  <a:solidFill>
                    <a:srgbClr val="000000"/>
                  </a:solidFill>
                  <a:latin typeface="Apto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</a:rPr>
                <a:t>8</a:t>
              </a:r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  <a:p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  <a:p>
              <a:r>
                <a:rPr b="1" lang="fr-FR" sz="1950" spc="-1" strike="noStrike">
                  <a:solidFill>
                    <a:srgbClr val="000000"/>
                  </a:solidFill>
                  <a:latin typeface="Apto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</a:rPr>
                <a:t>1</a:t>
              </a:r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</p:txBody>
        </p:sp>
        <p:sp>
          <p:nvSpPr>
            <p:cNvPr id="303" name="Rectangle 41"/>
            <p:cNvSpPr/>
            <p:nvPr/>
          </p:nvSpPr>
          <p:spPr>
            <a:xfrm>
              <a:off x="7794720" y="4366800"/>
              <a:ext cx="903600" cy="1289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</p:txBody>
        </p:sp>
        <p:sp>
          <p:nvSpPr>
            <p:cNvPr id="304" name="ZoneTexte 90"/>
            <p:cNvSpPr/>
            <p:nvPr/>
          </p:nvSpPr>
          <p:spPr>
            <a:xfrm>
              <a:off x="6716160" y="4162320"/>
              <a:ext cx="697680" cy="821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480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,</a:t>
              </a:r>
              <a:endParaRPr b="0" lang="fr-FR" sz="4800" spc="-1" strike="noStrike">
                <a:solidFill>
                  <a:srgbClr val="000000"/>
                </a:solidFill>
                <a:latin typeface="Arial"/>
              </a:endParaRPr>
            </a:p>
          </p:txBody>
        </p:sp>
        <mc:AlternateContent>
          <mc:Choice xmlns:a14="http://schemas.microsoft.com/office/drawing/2010/main" Requires="a14">
            <p:sp>
              <p:nvSpPr>
                <p:cNvPr id="305" name="ZoneTexte 91"/>
                <p:cNvSpPr txBox="1"/>
                <p:nvPr/>
              </p:nvSpPr>
              <p:spPr>
                <a:xfrm>
                  <a:off x="7093800" y="3908880"/>
                  <a:ext cx="552960" cy="37152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f>
                        <m:num>
                          <m:r>
                            <m:t xml:space="preserve">1</m:t>
                          </m:r>
                        </m:num>
                        <m:den>
                          <m:r>
                            <m:t xml:space="preserve">10</m:t>
                          </m:r>
                        </m:den>
                      </m:f>
                      <m:r>
                        <m:t xml:space="preserve">=</m:t>
                      </m:r>
                      <m:r>
                        <m:t xml:space="preserve">0,1</m:t>
                      </m:r>
                    </m:oMath>
                  </a14:m>
                </a:p>
              </p:txBody>
            </p:sp>
          </mc:Choice>
          <mc:Fallback/>
        </mc:AlternateContent>
        <mc:AlternateContent>
          <mc:Choice xmlns:a14="http://schemas.microsoft.com/office/drawing/2010/main" Requires="a14">
            <p:sp>
              <p:nvSpPr>
                <p:cNvPr id="306" name="ZoneTexte 92"/>
                <p:cNvSpPr txBox="1"/>
                <p:nvPr/>
              </p:nvSpPr>
              <p:spPr>
                <a:xfrm>
                  <a:off x="7927560" y="3924000"/>
                  <a:ext cx="708120" cy="37116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f>
                        <m:num>
                          <m:r>
                            <m:t xml:space="preserve">1</m:t>
                          </m:r>
                        </m:num>
                        <m:den>
                          <m:r>
                            <m:t xml:space="preserve">100</m:t>
                          </m:r>
                        </m:den>
                      </m:f>
                      <m:r>
                        <m:t xml:space="preserve">=</m:t>
                      </m:r>
                      <m:r>
                        <m:t xml:space="preserve">0,01</m:t>
                      </m:r>
                    </m:oMath>
                  </a14:m>
                </a:p>
              </p:txBody>
            </p:sp>
          </mc:Choice>
          <mc:Fallback/>
        </mc:AlternateContent>
        <p:sp>
          <p:nvSpPr>
            <p:cNvPr id="307" name="ZoneTexte 93"/>
            <p:cNvSpPr/>
            <p:nvPr/>
          </p:nvSpPr>
          <p:spPr>
            <a:xfrm>
              <a:off x="6699960" y="4740480"/>
              <a:ext cx="697680" cy="821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480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,</a:t>
              </a:r>
              <a:endParaRPr b="0" lang="fr-FR" sz="48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308" name=""/>
          <p:cNvSpPr/>
          <p:nvPr/>
        </p:nvSpPr>
        <p:spPr>
          <a:xfrm>
            <a:off x="5079960" y="5653800"/>
            <a:ext cx="2714400" cy="1044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26000" bIns="126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309" name="ZoneTexte 94"/>
          <p:cNvSpPr/>
          <p:nvPr/>
        </p:nvSpPr>
        <p:spPr>
          <a:xfrm>
            <a:off x="7088400" y="5724000"/>
            <a:ext cx="429120" cy="6998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9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0" name="ZoneTexte 95"/>
          <p:cNvSpPr/>
          <p:nvPr/>
        </p:nvSpPr>
        <p:spPr>
          <a:xfrm>
            <a:off x="6647760" y="5724000"/>
            <a:ext cx="429120" cy="6998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 </a:t>
            </a: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,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1" name="ZoneTexte 96"/>
          <p:cNvSpPr/>
          <p:nvPr/>
        </p:nvSpPr>
        <p:spPr>
          <a:xfrm>
            <a:off x="6217920" y="5724000"/>
            <a:ext cx="429120" cy="6998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7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44</TotalTime>
  <Application>LibreOffice/7.4.3.2$Windows_X86_64 LibreOffice_project/1048a8393ae2eeec98dff31b5c133c5f1d08b890</Application>
  <AppVersion>15.0000</AppVersion>
  <Words>176</Words>
  <Paragraphs>63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2026-02-10T17:13:59Z</dcterms:modified>
  <cp:revision>77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10</vt:i4>
  </property>
</Properties>
</file>